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3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80" r:id="rId23"/>
    <p:sldId id="279" r:id="rId24"/>
    <p:sldId id="278" r:id="rId25"/>
    <p:sldId id="282" r:id="rId26"/>
    <p:sldId id="285" r:id="rId27"/>
    <p:sldId id="284" r:id="rId28"/>
    <p:sldId id="283" r:id="rId29"/>
    <p:sldId id="281" r:id="rId30"/>
    <p:sldId id="275" r:id="rId31"/>
    <p:sldId id="289" r:id="rId32"/>
    <p:sldId id="288" r:id="rId33"/>
    <p:sldId id="287" r:id="rId34"/>
    <p:sldId id="286" r:id="rId35"/>
    <p:sldId id="276" r:id="rId36"/>
    <p:sldId id="290" r:id="rId37"/>
    <p:sldId id="291" r:id="rId38"/>
    <p:sldId id="292" r:id="rId39"/>
    <p:sldId id="293" r:id="rId40"/>
    <p:sldId id="299" r:id="rId41"/>
    <p:sldId id="298" r:id="rId42"/>
    <p:sldId id="297" r:id="rId43"/>
    <p:sldId id="296" r:id="rId44"/>
    <p:sldId id="295" r:id="rId45"/>
    <p:sldId id="294" r:id="rId46"/>
    <p:sldId id="300" r:id="rId47"/>
    <p:sldId id="301" r:id="rId48"/>
    <p:sldId id="302" r:id="rId49"/>
    <p:sldId id="303" r:id="rId50"/>
    <p:sldId id="309" r:id="rId51"/>
    <p:sldId id="308" r:id="rId52"/>
    <p:sldId id="307" r:id="rId53"/>
    <p:sldId id="306" r:id="rId54"/>
    <p:sldId id="305" r:id="rId55"/>
    <p:sldId id="304" r:id="rId56"/>
    <p:sldId id="310" r:id="rId57"/>
    <p:sldId id="312" r:id="rId58"/>
    <p:sldId id="313" r:id="rId59"/>
    <p:sldId id="314" r:id="rId60"/>
    <p:sldId id="319" r:id="rId61"/>
    <p:sldId id="317" r:id="rId62"/>
    <p:sldId id="320" r:id="rId63"/>
    <p:sldId id="318" r:id="rId64"/>
    <p:sldId id="323" r:id="rId65"/>
    <p:sldId id="322" r:id="rId66"/>
    <p:sldId id="315" r:id="rId67"/>
    <p:sldId id="321" r:id="rId68"/>
    <p:sldId id="316" r:id="rId69"/>
    <p:sldId id="324" r:id="rId70"/>
    <p:sldId id="325" r:id="rId71"/>
    <p:sldId id="326" r:id="rId72"/>
    <p:sldId id="328" r:id="rId73"/>
    <p:sldId id="329" r:id="rId74"/>
    <p:sldId id="330" r:id="rId75"/>
    <p:sldId id="327" r:id="rId76"/>
    <p:sldId id="331" r:id="rId77"/>
    <p:sldId id="332" r:id="rId78"/>
    <p:sldId id="336" r:id="rId79"/>
    <p:sldId id="335" r:id="rId8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PERİODONTAL HASTALIK PATOGENEZİ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339752" y="4509120"/>
            <a:ext cx="6120680" cy="1584176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Mast</a:t>
            </a:r>
            <a:r>
              <a:rPr lang="tr-TR" dirty="0" smtClean="0"/>
              <a:t> hücrelerinde </a:t>
            </a:r>
            <a:r>
              <a:rPr lang="tr-TR" dirty="0" err="1" smtClean="0"/>
              <a:t>kompleman</a:t>
            </a:r>
            <a:r>
              <a:rPr lang="tr-TR" dirty="0" smtClean="0"/>
              <a:t> reseptörleri ile </a:t>
            </a:r>
            <a:r>
              <a:rPr lang="tr-TR" dirty="0" err="1" smtClean="0"/>
              <a:t>IgE</a:t>
            </a:r>
            <a:r>
              <a:rPr lang="tr-TR" dirty="0" smtClean="0"/>
              <a:t> ve </a:t>
            </a:r>
            <a:r>
              <a:rPr lang="tr-TR" dirty="0" err="1" smtClean="0"/>
              <a:t>IgG</a:t>
            </a:r>
            <a:r>
              <a:rPr lang="tr-TR" dirty="0" smtClean="0"/>
              <a:t> reseptörleri  bulunmaktadır.</a:t>
            </a:r>
          </a:p>
          <a:p>
            <a:r>
              <a:rPr lang="tr-TR" dirty="0" smtClean="0"/>
              <a:t>Bu reseptörlerin uyarılması anafilaksinin iki temel bulgusu olan damar geçirgenliği ve </a:t>
            </a:r>
            <a:r>
              <a:rPr lang="tr-TR" dirty="0" err="1" smtClean="0"/>
              <a:t>dilastoyunu</a:t>
            </a:r>
            <a:r>
              <a:rPr lang="tr-TR" dirty="0" smtClean="0"/>
              <a:t> arttıran </a:t>
            </a:r>
            <a:r>
              <a:rPr lang="tr-TR" dirty="0" err="1" smtClean="0"/>
              <a:t>vazoaktif</a:t>
            </a:r>
            <a:r>
              <a:rPr lang="tr-TR" dirty="0" smtClean="0"/>
              <a:t> maddelerin aktivasyonu ve salgılanması ile sonuçlanır.</a:t>
            </a:r>
          </a:p>
          <a:p>
            <a:r>
              <a:rPr lang="tr-TR" dirty="0" smtClean="0"/>
              <a:t>Bu hücrelerde T hücre aktivasyonu için gerekli olan MHC (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Histocompatibility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) molekülleri bulunur.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Monosit</a:t>
            </a:r>
            <a:r>
              <a:rPr lang="tr-TR" dirty="0" smtClean="0"/>
              <a:t>/</a:t>
            </a:r>
            <a:r>
              <a:rPr lang="tr-TR" dirty="0" err="1" smtClean="0"/>
              <a:t>Makrofajlar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büyük kan hücreleridir.</a:t>
            </a:r>
          </a:p>
          <a:p>
            <a:r>
              <a:rPr lang="tr-TR" dirty="0" smtClean="0"/>
              <a:t>Kemik iliğinde oluşur olgunlaşır ve 12 saat içinde dokulara girerler ve doku </a:t>
            </a:r>
            <a:r>
              <a:rPr lang="tr-TR" dirty="0" err="1" smtClean="0"/>
              <a:t>makrofajlarına</a:t>
            </a:r>
            <a:r>
              <a:rPr lang="tr-TR" dirty="0" smtClean="0"/>
              <a:t> dönüşürler.</a:t>
            </a:r>
          </a:p>
          <a:p>
            <a:r>
              <a:rPr lang="tr-TR" dirty="0" err="1" smtClean="0"/>
              <a:t>Makrofajlar</a:t>
            </a:r>
            <a:r>
              <a:rPr lang="tr-TR" dirty="0" smtClean="0"/>
              <a:t> çeşitli </a:t>
            </a:r>
            <a:r>
              <a:rPr lang="tr-TR" dirty="0" err="1" smtClean="0"/>
              <a:t>sitokinler</a:t>
            </a:r>
            <a:r>
              <a:rPr lang="tr-TR" dirty="0" smtClean="0"/>
              <a:t>, </a:t>
            </a:r>
            <a:r>
              <a:rPr lang="tr-TR" dirty="0" err="1" smtClean="0"/>
              <a:t>araşidonik</a:t>
            </a:r>
            <a:r>
              <a:rPr lang="tr-TR" dirty="0" smtClean="0"/>
              <a:t> asit </a:t>
            </a:r>
            <a:r>
              <a:rPr lang="tr-TR" dirty="0" err="1" smtClean="0"/>
              <a:t>metabolitleri</a:t>
            </a:r>
            <a:r>
              <a:rPr lang="tr-TR" dirty="0" smtClean="0"/>
              <a:t>, enzimler, oksijen radikalleri ve büyüme faktörleri salgılarlar.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6165304"/>
          </a:xfrm>
        </p:spPr>
        <p:txBody>
          <a:bodyPr>
            <a:normAutofit/>
          </a:bodyPr>
          <a:lstStyle/>
          <a:p>
            <a:r>
              <a:rPr lang="tr-TR" dirty="0" err="1" smtClean="0"/>
              <a:t>Monosit</a:t>
            </a:r>
            <a:r>
              <a:rPr lang="tr-TR" dirty="0" smtClean="0"/>
              <a:t> ve </a:t>
            </a:r>
            <a:r>
              <a:rPr lang="tr-TR" dirty="0" err="1" smtClean="0"/>
              <a:t>makrofajlar</a:t>
            </a:r>
            <a:r>
              <a:rPr lang="tr-TR" dirty="0" smtClean="0"/>
              <a:t> </a:t>
            </a:r>
            <a:r>
              <a:rPr lang="tr-TR" dirty="0" err="1" smtClean="0"/>
              <a:t>immün</a:t>
            </a:r>
            <a:r>
              <a:rPr lang="tr-TR" dirty="0" smtClean="0"/>
              <a:t> sistemin en önemli hücrelerindendir.</a:t>
            </a:r>
          </a:p>
          <a:p>
            <a:r>
              <a:rPr lang="tr-TR" dirty="0" err="1" smtClean="0"/>
              <a:t>Nötrofiller</a:t>
            </a:r>
            <a:r>
              <a:rPr lang="tr-TR" dirty="0" smtClean="0"/>
              <a:t> gibi </a:t>
            </a:r>
            <a:r>
              <a:rPr lang="tr-TR" dirty="0" err="1" smtClean="0"/>
              <a:t>kemotaktik</a:t>
            </a:r>
            <a:r>
              <a:rPr lang="tr-TR" dirty="0" smtClean="0"/>
              <a:t> uyarılara cevap verirler ancak </a:t>
            </a:r>
            <a:r>
              <a:rPr lang="tr-TR" dirty="0" err="1" smtClean="0"/>
              <a:t>nötrofillerden</a:t>
            </a:r>
            <a:r>
              <a:rPr lang="tr-TR" dirty="0" smtClean="0"/>
              <a:t> farklı olarak uzun yaşam ömürleri nedeni ile kronik </a:t>
            </a:r>
            <a:r>
              <a:rPr lang="tr-TR" dirty="0" err="1" smtClean="0"/>
              <a:t>enflamatuvar</a:t>
            </a:r>
            <a:r>
              <a:rPr lang="tr-TR" dirty="0" smtClean="0"/>
              <a:t> lezyonlarda hakim hücrelerdir.</a:t>
            </a:r>
          </a:p>
          <a:p>
            <a:r>
              <a:rPr lang="tr-TR" dirty="0" smtClean="0"/>
              <a:t>Antijen sunan hücre özelliği gösteren </a:t>
            </a:r>
            <a:r>
              <a:rPr lang="tr-TR" dirty="0" err="1" smtClean="0"/>
              <a:t>makrofajlar</a:t>
            </a:r>
            <a:r>
              <a:rPr lang="tr-TR" dirty="0" smtClean="0"/>
              <a:t> yabancı antijenleri fagosite edip bu antijenleri işleyip lenfositlere sunarlar.</a:t>
            </a:r>
          </a:p>
          <a:p>
            <a:r>
              <a:rPr lang="tr-TR" dirty="0" smtClean="0"/>
              <a:t>Böylelikle T hücre aktivasyonunu </a:t>
            </a:r>
            <a:r>
              <a:rPr lang="tr-TR" dirty="0" err="1" smtClean="0"/>
              <a:t>sağlarak</a:t>
            </a:r>
            <a:r>
              <a:rPr lang="tr-TR" dirty="0" smtClean="0"/>
              <a:t> hücresel </a:t>
            </a:r>
            <a:r>
              <a:rPr lang="tr-TR" dirty="0" err="1" smtClean="0"/>
              <a:t>immünitede</a:t>
            </a:r>
            <a:r>
              <a:rPr lang="tr-TR" dirty="0" smtClean="0"/>
              <a:t> rol oynarlar.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Dentrik</a:t>
            </a:r>
            <a:r>
              <a:rPr lang="tr-TR" dirty="0" smtClean="0"/>
              <a:t> Hücreler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Kan akımında ve diğer dokularda yaygın olarak bulunan antijen sunma özelliği olan hücrelerdir.</a:t>
            </a:r>
          </a:p>
          <a:p>
            <a:r>
              <a:rPr lang="tr-TR" dirty="0" smtClean="0"/>
              <a:t>Doğal </a:t>
            </a:r>
            <a:r>
              <a:rPr lang="tr-TR" dirty="0" err="1" smtClean="0"/>
              <a:t>immün</a:t>
            </a:r>
            <a:r>
              <a:rPr lang="tr-TR" dirty="0" smtClean="0"/>
              <a:t> sistem ile </a:t>
            </a:r>
            <a:r>
              <a:rPr lang="tr-TR" dirty="0" err="1" smtClean="0"/>
              <a:t>adaptif</a:t>
            </a:r>
            <a:r>
              <a:rPr lang="tr-TR" dirty="0" smtClean="0"/>
              <a:t> </a:t>
            </a:r>
            <a:r>
              <a:rPr lang="tr-TR" dirty="0" err="1" smtClean="0"/>
              <a:t>immün</a:t>
            </a:r>
            <a:r>
              <a:rPr lang="tr-TR" dirty="0" smtClean="0"/>
              <a:t> cevap arasında lenfatik damarlar aracılığıyla köprü görevi görür.</a:t>
            </a:r>
          </a:p>
          <a:p>
            <a:r>
              <a:rPr lang="tr-TR" dirty="0" smtClean="0"/>
              <a:t>Bunu olgunlaşmamış durumdayken antijenleri tanıyıp yakalayarak, olgun hale geldiklerinde bu antijenlere karşı T hücresi cevabını </a:t>
            </a:r>
            <a:r>
              <a:rPr lang="tr-TR" smtClean="0"/>
              <a:t>uyararak başlatır.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Lenfositler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tr-TR" dirty="0" smtClean="0"/>
              <a:t>Tüm lenfositler kemik iliğindeki kök hücrelerinden kaynak alır.</a:t>
            </a:r>
          </a:p>
          <a:p>
            <a:r>
              <a:rPr lang="tr-TR" dirty="0" smtClean="0"/>
              <a:t>Sahip oldukları yüzey </a:t>
            </a:r>
            <a:r>
              <a:rPr lang="tr-TR" dirty="0" err="1" smtClean="0"/>
              <a:t>markerları</a:t>
            </a:r>
            <a:r>
              <a:rPr lang="tr-TR" dirty="0" smtClean="0"/>
              <a:t> ve spesifik yüzey antijenlerine göre T hücreleri, B hücreleri ve doğal öldürücü olmak üzere üç lenfosit tipi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 hücreleri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Öncü T hücreleri </a:t>
            </a:r>
            <a:r>
              <a:rPr lang="tr-TR" dirty="0" err="1" smtClean="0"/>
              <a:t>timusa</a:t>
            </a:r>
            <a:r>
              <a:rPr lang="tr-TR" dirty="0" smtClean="0"/>
              <a:t> göç eder ve orada olgunlaşırlar.</a:t>
            </a:r>
          </a:p>
          <a:p>
            <a:r>
              <a:rPr lang="tr-TR" dirty="0" smtClean="0"/>
              <a:t>Daha sonra kanda ve lenf sisteminde dolaşmaya başlarlar.</a:t>
            </a:r>
          </a:p>
          <a:p>
            <a:r>
              <a:rPr lang="tr-TR" dirty="0" smtClean="0"/>
              <a:t>T hücrelerinin tümünde T hücresi reseptörü (TCR) denilen </a:t>
            </a:r>
            <a:r>
              <a:rPr lang="tr-TR" dirty="0" err="1" smtClean="0"/>
              <a:t>Ig</a:t>
            </a:r>
            <a:r>
              <a:rPr lang="tr-TR" dirty="0" smtClean="0"/>
              <a:t> gen süper ailesinin düşük </a:t>
            </a:r>
            <a:r>
              <a:rPr lang="tr-TR" dirty="0" err="1" smtClean="0"/>
              <a:t>afiniteli</a:t>
            </a:r>
            <a:r>
              <a:rPr lang="tr-TR" dirty="0" smtClean="0"/>
              <a:t> bir reseptörü bulunur.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TCR, antijenleri ve MHC moleküllerini spesifik olarak bağlayan bir </a:t>
            </a:r>
            <a:r>
              <a:rPr lang="tr-TR" dirty="0" err="1" smtClean="0"/>
              <a:t>glikoproteindir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Tüm T hücreleri antijeni MHC molekülleri ile ilişkili olduğunda tanır.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Kemik iliğinde üretilip </a:t>
            </a:r>
            <a:r>
              <a:rPr lang="tr-TR" dirty="0" err="1" smtClean="0"/>
              <a:t>lenfoid</a:t>
            </a:r>
            <a:r>
              <a:rPr lang="tr-TR" dirty="0" smtClean="0"/>
              <a:t> dokularda toplanarak plazma hücrelerine dönüşürler.</a:t>
            </a:r>
          </a:p>
          <a:p>
            <a:r>
              <a:rPr lang="tr-TR" dirty="0" smtClean="0"/>
              <a:t>B hücreleri antijenleri yüzeylerindeki </a:t>
            </a:r>
            <a:r>
              <a:rPr lang="tr-TR" dirty="0" err="1" smtClean="0"/>
              <a:t>Ig</a:t>
            </a:r>
            <a:r>
              <a:rPr lang="tr-TR" dirty="0" smtClean="0"/>
              <a:t> moleküllerini kullanarak tanır.</a:t>
            </a:r>
          </a:p>
          <a:p>
            <a:r>
              <a:rPr lang="tr-TR" dirty="0" smtClean="0"/>
              <a:t> Ayrıca yüzeylerinde </a:t>
            </a:r>
            <a:r>
              <a:rPr lang="tr-TR" dirty="0" err="1" smtClean="0"/>
              <a:t>kompleman</a:t>
            </a:r>
            <a:r>
              <a:rPr lang="tr-TR" dirty="0" smtClean="0"/>
              <a:t> reseptörleri, MHC sınıf 2 reseptörleri ile yüzey antijenleri bulunmaktadır.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 hücreleri antikor üretimi yanı sıra antijenin T hücrelerine sunulmasında ve salgıladıkları kimyasal </a:t>
            </a:r>
            <a:r>
              <a:rPr lang="tr-TR" dirty="0" err="1" smtClean="0"/>
              <a:t>mediatörler</a:t>
            </a:r>
            <a:r>
              <a:rPr lang="tr-TR" dirty="0" smtClean="0"/>
              <a:t> aracılığıyla diğer </a:t>
            </a:r>
            <a:r>
              <a:rPr lang="tr-TR" dirty="0" err="1" smtClean="0"/>
              <a:t>immun</a:t>
            </a:r>
            <a:r>
              <a:rPr lang="tr-TR" dirty="0" smtClean="0"/>
              <a:t> hücrelerinin uyarılmasında aktif rol oynarlar.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İmmünglobulinler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Antikor aktivitesine sahip </a:t>
            </a:r>
            <a:r>
              <a:rPr lang="tr-TR" dirty="0" err="1" smtClean="0"/>
              <a:t>glikoproteinlerdir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Bilinen bir antijene bağlanan </a:t>
            </a:r>
            <a:r>
              <a:rPr lang="tr-TR" dirty="0" err="1" smtClean="0"/>
              <a:t>Ig’a</a:t>
            </a:r>
            <a:r>
              <a:rPr lang="tr-TR" dirty="0" smtClean="0"/>
              <a:t> antikor denir.</a:t>
            </a:r>
          </a:p>
          <a:p>
            <a:r>
              <a:rPr lang="tr-TR" dirty="0" err="1" smtClean="0"/>
              <a:t>Ig</a:t>
            </a:r>
            <a:r>
              <a:rPr lang="tr-TR" dirty="0" smtClean="0"/>
              <a:t> antikorları sıvısal </a:t>
            </a:r>
            <a:r>
              <a:rPr lang="tr-TR" dirty="0" err="1" smtClean="0"/>
              <a:t>immünitenin</a:t>
            </a:r>
            <a:r>
              <a:rPr lang="tr-TR" dirty="0" smtClean="0"/>
              <a:t> simgesidir.</a:t>
            </a:r>
          </a:p>
          <a:p>
            <a:r>
              <a:rPr lang="tr-TR" dirty="0" smtClean="0"/>
              <a:t>Bakteri, </a:t>
            </a:r>
            <a:r>
              <a:rPr lang="tr-TR" dirty="0" err="1" smtClean="0"/>
              <a:t>vırus</a:t>
            </a:r>
            <a:r>
              <a:rPr lang="tr-TR" dirty="0" smtClean="0"/>
              <a:t>, toksinler gibi yabancı antijenlere bağlanırlar.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9048605" cy="48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Yapısal farklılıklarına bağlı olarak </a:t>
            </a:r>
            <a:r>
              <a:rPr lang="tr-TR" dirty="0" err="1" smtClean="0"/>
              <a:t>IgA</a:t>
            </a:r>
            <a:r>
              <a:rPr lang="tr-TR" dirty="0" smtClean="0"/>
              <a:t>, </a:t>
            </a:r>
            <a:r>
              <a:rPr lang="tr-TR" dirty="0" err="1" smtClean="0"/>
              <a:t>IgD</a:t>
            </a:r>
            <a:r>
              <a:rPr lang="tr-TR" dirty="0" smtClean="0"/>
              <a:t>, </a:t>
            </a:r>
            <a:r>
              <a:rPr lang="tr-TR" dirty="0" err="1" smtClean="0"/>
              <a:t>IgE</a:t>
            </a:r>
            <a:r>
              <a:rPr lang="tr-TR" dirty="0" smtClean="0"/>
              <a:t>, </a:t>
            </a:r>
            <a:r>
              <a:rPr lang="tr-TR" dirty="0" err="1" smtClean="0"/>
              <a:t>IgG</a:t>
            </a:r>
            <a:r>
              <a:rPr lang="tr-TR" dirty="0" smtClean="0"/>
              <a:t> ve </a:t>
            </a:r>
            <a:r>
              <a:rPr lang="tr-TR" dirty="0" err="1" smtClean="0"/>
              <a:t>IgM</a:t>
            </a:r>
            <a:r>
              <a:rPr lang="tr-TR" dirty="0" smtClean="0"/>
              <a:t> olmak üzere 5 sınıfa ayrılmıştır.</a:t>
            </a:r>
          </a:p>
          <a:p>
            <a:r>
              <a:rPr lang="tr-TR" dirty="0" err="1" smtClean="0"/>
              <a:t>IgM</a:t>
            </a:r>
            <a:r>
              <a:rPr lang="tr-TR" dirty="0" smtClean="0"/>
              <a:t>; </a:t>
            </a:r>
            <a:r>
              <a:rPr lang="tr-TR" dirty="0" err="1" smtClean="0"/>
              <a:t>immün</a:t>
            </a:r>
            <a:r>
              <a:rPr lang="tr-TR" dirty="0" smtClean="0"/>
              <a:t> cevap esnasında ilk üretilen antikordur. </a:t>
            </a:r>
            <a:r>
              <a:rPr lang="tr-TR" dirty="0" err="1" smtClean="0"/>
              <a:t>IgG</a:t>
            </a:r>
            <a:r>
              <a:rPr lang="tr-TR" dirty="0" smtClean="0"/>
              <a:t> ve </a:t>
            </a:r>
            <a:r>
              <a:rPr lang="tr-TR" dirty="0" err="1" smtClean="0"/>
              <a:t>IgM’nin</a:t>
            </a:r>
            <a:r>
              <a:rPr lang="tr-TR" dirty="0" smtClean="0"/>
              <a:t> mikroorganizmalara bağlanması </a:t>
            </a:r>
            <a:r>
              <a:rPr lang="tr-TR" dirty="0" err="1" smtClean="0"/>
              <a:t>opsonizasyonuna</a:t>
            </a:r>
            <a:r>
              <a:rPr lang="tr-TR" dirty="0" smtClean="0"/>
              <a:t> ve fagositoza yardımcı olur.</a:t>
            </a:r>
          </a:p>
          <a:p>
            <a:r>
              <a:rPr lang="tr-TR" dirty="0" err="1" smtClean="0"/>
              <a:t>IgG</a:t>
            </a:r>
            <a:r>
              <a:rPr lang="tr-TR" dirty="0" smtClean="0"/>
              <a:t>; serumdaki </a:t>
            </a:r>
            <a:r>
              <a:rPr lang="tr-TR" dirty="0" err="1" smtClean="0"/>
              <a:t>Iglerin</a:t>
            </a:r>
            <a:r>
              <a:rPr lang="tr-TR" dirty="0" smtClean="0"/>
              <a:t> büyük çoğunluğunu oluşturur. En önemli görevi  mikroorganizmalara bağlanarak bakteri toksinlerini etkisiz kılmak ve fagositozu arttırmaktır.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IgA</a:t>
            </a:r>
            <a:r>
              <a:rPr lang="tr-TR" dirty="0" smtClean="0"/>
              <a:t>; tükürük ve gözyaşı gibi salgılarda bulunur.</a:t>
            </a:r>
          </a:p>
          <a:p>
            <a:r>
              <a:rPr lang="tr-TR" dirty="0" err="1" smtClean="0"/>
              <a:t>IgD</a:t>
            </a:r>
            <a:r>
              <a:rPr lang="tr-TR" dirty="0" smtClean="0"/>
              <a:t>; B hücrelerinin yüzeyinde bulunur. B hücrelerinin farklılaşmasında rol oynar.</a:t>
            </a:r>
          </a:p>
          <a:p>
            <a:r>
              <a:rPr lang="tr-TR" dirty="0" err="1" smtClean="0"/>
              <a:t>IgE</a:t>
            </a:r>
            <a:r>
              <a:rPr lang="tr-TR" dirty="0" smtClean="0"/>
              <a:t>; akut </a:t>
            </a:r>
            <a:r>
              <a:rPr lang="tr-TR" dirty="0" err="1" smtClean="0"/>
              <a:t>akerji</a:t>
            </a:r>
            <a:r>
              <a:rPr lang="tr-TR" dirty="0" smtClean="0"/>
              <a:t> reaksiyonlarda miktarı artar </a:t>
            </a:r>
            <a:r>
              <a:rPr lang="tr-TR" dirty="0" err="1" smtClean="0"/>
              <a:t>mast</a:t>
            </a:r>
            <a:r>
              <a:rPr lang="tr-TR" dirty="0" smtClean="0"/>
              <a:t> hücreleri ve </a:t>
            </a:r>
            <a:r>
              <a:rPr lang="tr-TR" dirty="0" err="1" smtClean="0"/>
              <a:t>basofillerle</a:t>
            </a:r>
            <a:r>
              <a:rPr lang="tr-TR" dirty="0" smtClean="0"/>
              <a:t> birlikte etkileşim gösterir.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Natural</a:t>
            </a:r>
            <a:r>
              <a:rPr lang="tr-TR" dirty="0" smtClean="0"/>
              <a:t> Killer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Timus</a:t>
            </a:r>
            <a:r>
              <a:rPr lang="tr-TR" dirty="0" smtClean="0"/>
              <a:t> kökenli olmayan </a:t>
            </a:r>
            <a:r>
              <a:rPr lang="tr-TR" dirty="0" err="1" smtClean="0"/>
              <a:t>sitotoksik</a:t>
            </a:r>
            <a:r>
              <a:rPr lang="tr-TR" dirty="0" smtClean="0"/>
              <a:t> lenfositlerdir.</a:t>
            </a:r>
          </a:p>
          <a:p>
            <a:r>
              <a:rPr lang="tr-TR" dirty="0" smtClean="0"/>
              <a:t>NK hücreleri kanda kemik iliğinde ve dalakta bulunur..</a:t>
            </a:r>
          </a:p>
          <a:p>
            <a:r>
              <a:rPr lang="tr-TR" dirty="0" smtClean="0"/>
              <a:t>CD16 ve CD56 yüzey antijenlerine sahiptir.</a:t>
            </a:r>
          </a:p>
          <a:p>
            <a:r>
              <a:rPr lang="tr-TR" dirty="0" smtClean="0"/>
              <a:t>T ve B hücrelerinden farklı olarak antijene </a:t>
            </a:r>
            <a:r>
              <a:rPr lang="tr-TR" dirty="0" err="1" smtClean="0"/>
              <a:t>spesifite</a:t>
            </a:r>
            <a:r>
              <a:rPr lang="tr-TR" dirty="0" smtClean="0"/>
              <a:t> göstermezler.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NK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görevleri diğer lenfositlerle etkileşime girmeksizin ve antijenleri tanımaksızın tümör hücrelerini ve </a:t>
            </a:r>
            <a:r>
              <a:rPr lang="tr-TR" dirty="0" err="1" smtClean="0"/>
              <a:t>virus</a:t>
            </a:r>
            <a:r>
              <a:rPr lang="tr-TR" dirty="0" smtClean="0"/>
              <a:t> taşıyan hücreleri öldürmektir.</a:t>
            </a:r>
          </a:p>
          <a:p>
            <a:r>
              <a:rPr lang="tr-TR" dirty="0" smtClean="0"/>
              <a:t>Enfeksiyona ve kansere karşı oluşan doğal savunmanın önemli bölümünü oluştururlar.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CD Antijenleri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İmmun</a:t>
            </a:r>
            <a:r>
              <a:rPr lang="tr-TR" dirty="0" smtClean="0"/>
              <a:t> hücrelerin yüzeyinde çeşitli </a:t>
            </a:r>
            <a:r>
              <a:rPr lang="tr-TR" dirty="0" err="1" smtClean="0"/>
              <a:t>monoklonal</a:t>
            </a:r>
            <a:r>
              <a:rPr lang="tr-TR" dirty="0" smtClean="0"/>
              <a:t> antikorlar tarafından tanınan farklılaşma kümelenmesi (</a:t>
            </a:r>
            <a:r>
              <a:rPr lang="tr-TR" dirty="0" err="1" smtClean="0"/>
              <a:t>cluster</a:t>
            </a:r>
            <a:r>
              <a:rPr lang="tr-TR" dirty="0" smtClean="0"/>
              <a:t> of </a:t>
            </a:r>
            <a:r>
              <a:rPr lang="tr-TR" dirty="0" err="1" smtClean="0"/>
              <a:t>differantion</a:t>
            </a:r>
            <a:r>
              <a:rPr lang="tr-TR" dirty="0" smtClean="0"/>
              <a:t>) olarak isimlendirilen farklı antijen reseptörleri bulunmaktadır.</a:t>
            </a:r>
          </a:p>
          <a:p>
            <a:r>
              <a:rPr lang="tr-TR" dirty="0" smtClean="0"/>
              <a:t>CD antijenleri farklı hücrelerin birbirinden ayrılmasında oldukça önem taşırlar. CD2 ve CD3 antijenleri hemen hemen bütün T hücrelerinde bulunur. B hücrelerinde bulunmazlar.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Büyük Doku Uygunluk Kompleksi (MHC Kompleksi)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Yabancı antijenleri kendine ait olanlardan ayırt etme görevi MHC hücrelerinin yüzeyinde bulunan moleküller ile gerçekleşir. </a:t>
            </a:r>
          </a:p>
          <a:p>
            <a:r>
              <a:rPr lang="tr-TR" dirty="0" smtClean="0"/>
              <a:t>MHC molekülleri yabancı antijenleri bağlar ve </a:t>
            </a:r>
            <a:r>
              <a:rPr lang="tr-TR" dirty="0" err="1" smtClean="0"/>
              <a:t>immun</a:t>
            </a:r>
            <a:r>
              <a:rPr lang="tr-TR" dirty="0" smtClean="0"/>
              <a:t> sistemin </a:t>
            </a:r>
            <a:r>
              <a:rPr lang="tr-TR" dirty="0" err="1" smtClean="0"/>
              <a:t>efektör</a:t>
            </a:r>
            <a:r>
              <a:rPr lang="tr-TR" dirty="0" smtClean="0"/>
              <a:t> hücrelerine sunarak </a:t>
            </a:r>
            <a:r>
              <a:rPr lang="tr-TR" dirty="0" err="1" smtClean="0"/>
              <a:t>immun</a:t>
            </a:r>
            <a:r>
              <a:rPr lang="tr-TR" dirty="0" smtClean="0"/>
              <a:t> cevabın başlamasında anahtar rol oynarlar.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Adezyon molekülleri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Selektinler</a:t>
            </a:r>
            <a:r>
              <a:rPr lang="tr-TR" dirty="0" smtClean="0"/>
              <a:t>; lökosit, </a:t>
            </a:r>
            <a:r>
              <a:rPr lang="tr-TR" dirty="0" err="1" smtClean="0"/>
              <a:t>trombosit</a:t>
            </a:r>
            <a:r>
              <a:rPr lang="tr-TR" dirty="0" smtClean="0"/>
              <a:t> ve </a:t>
            </a:r>
            <a:r>
              <a:rPr lang="tr-TR" dirty="0" err="1" smtClean="0"/>
              <a:t>endotel</a:t>
            </a:r>
            <a:r>
              <a:rPr lang="tr-TR" dirty="0" smtClean="0"/>
              <a:t> hücreleri arasındaki etkileşimleri yönlendiren bir grup hücre yüzey adezyon molekülüdür.</a:t>
            </a:r>
          </a:p>
          <a:p>
            <a:r>
              <a:rPr lang="tr-TR" dirty="0" err="1" smtClean="0"/>
              <a:t>Trombositlerin</a:t>
            </a:r>
            <a:r>
              <a:rPr lang="tr-TR" dirty="0" smtClean="0"/>
              <a:t> </a:t>
            </a:r>
            <a:r>
              <a:rPr lang="tr-TR" dirty="0" err="1" smtClean="0"/>
              <a:t>trombin</a:t>
            </a:r>
            <a:r>
              <a:rPr lang="tr-TR" dirty="0" smtClean="0"/>
              <a:t>, </a:t>
            </a:r>
            <a:r>
              <a:rPr lang="tr-TR" dirty="0" err="1" smtClean="0"/>
              <a:t>bradikinin</a:t>
            </a:r>
            <a:r>
              <a:rPr lang="tr-TR" dirty="0" smtClean="0"/>
              <a:t> ve </a:t>
            </a:r>
            <a:r>
              <a:rPr lang="tr-TR" dirty="0" err="1" smtClean="0"/>
              <a:t>histamin</a:t>
            </a:r>
            <a:r>
              <a:rPr lang="tr-TR" dirty="0" smtClean="0"/>
              <a:t> tarafından aktivasyonu sonucu açığa çıkar.</a:t>
            </a:r>
          </a:p>
          <a:p>
            <a:r>
              <a:rPr lang="tr-TR" dirty="0" smtClean="0"/>
              <a:t>Lökositlerin kan damarları içerisinde yavaşlaması olarak bilinen yuvarlama işlemi </a:t>
            </a:r>
            <a:r>
              <a:rPr lang="tr-TR" dirty="0" err="1" smtClean="0"/>
              <a:t>selektinler</a:t>
            </a:r>
            <a:r>
              <a:rPr lang="tr-TR" dirty="0" smtClean="0"/>
              <a:t> tarafından yapılır.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İntegrinler</a:t>
            </a:r>
            <a:r>
              <a:rPr lang="tr-TR" dirty="0" smtClean="0"/>
              <a:t>; hücrelerin birbiri ile ve ekstra </a:t>
            </a:r>
            <a:r>
              <a:rPr lang="tr-TR" dirty="0" err="1" smtClean="0"/>
              <a:t>sellüler</a:t>
            </a:r>
            <a:r>
              <a:rPr lang="tr-TR" dirty="0" smtClean="0"/>
              <a:t> matris ile olan ilişkilerinin yönlendiren geniş bir </a:t>
            </a:r>
            <a:r>
              <a:rPr lang="tr-TR" dirty="0" err="1" smtClean="0"/>
              <a:t>heterodimerik</a:t>
            </a:r>
            <a:r>
              <a:rPr lang="tr-TR" dirty="0" smtClean="0"/>
              <a:t> </a:t>
            </a:r>
            <a:r>
              <a:rPr lang="tr-TR" dirty="0" err="1" smtClean="0"/>
              <a:t>transmembran</a:t>
            </a:r>
            <a:r>
              <a:rPr lang="tr-TR" dirty="0" smtClean="0"/>
              <a:t> </a:t>
            </a:r>
            <a:r>
              <a:rPr lang="tr-TR" dirty="0" err="1" smtClean="0"/>
              <a:t>glikoprotein</a:t>
            </a:r>
            <a:r>
              <a:rPr lang="tr-TR" dirty="0" smtClean="0"/>
              <a:t> ailesidir.</a:t>
            </a:r>
          </a:p>
          <a:p>
            <a:r>
              <a:rPr lang="tr-TR" dirty="0" smtClean="0"/>
              <a:t>Lökositlerin </a:t>
            </a:r>
            <a:r>
              <a:rPr lang="tr-TR" dirty="0" err="1" smtClean="0"/>
              <a:t>endotel</a:t>
            </a:r>
            <a:r>
              <a:rPr lang="tr-TR" dirty="0" smtClean="0"/>
              <a:t> hücrelerine yapışmasında görev alırlar.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Hücre adezyon molekülleri, </a:t>
            </a:r>
            <a:r>
              <a:rPr lang="tr-TR" dirty="0" err="1" smtClean="0"/>
              <a:t>Ig</a:t>
            </a:r>
            <a:r>
              <a:rPr lang="tr-TR" dirty="0" smtClean="0"/>
              <a:t> gen ailesinde yer alan </a:t>
            </a:r>
            <a:r>
              <a:rPr lang="tr-TR" dirty="0" err="1" smtClean="0"/>
              <a:t>lökositin</a:t>
            </a:r>
            <a:r>
              <a:rPr lang="tr-TR" dirty="0" smtClean="0"/>
              <a:t> </a:t>
            </a:r>
            <a:r>
              <a:rPr lang="tr-TR" dirty="0" err="1" smtClean="0"/>
              <a:t>endotel</a:t>
            </a:r>
            <a:r>
              <a:rPr lang="tr-TR" dirty="0" smtClean="0"/>
              <a:t> hücrelerine yapışmasından sorumlu olan adezyon molekülleri  (CAM) </a:t>
            </a:r>
            <a:r>
              <a:rPr lang="tr-TR" dirty="0" err="1" smtClean="0"/>
              <a:t>endotel</a:t>
            </a:r>
            <a:r>
              <a:rPr lang="tr-TR" dirty="0" smtClean="0"/>
              <a:t> hücrelerinin yüzeyinde bulunur.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Enflamasyonun</a:t>
            </a:r>
            <a:r>
              <a:rPr lang="tr-TR" dirty="0" smtClean="0"/>
              <a:t> Kimyasal </a:t>
            </a:r>
            <a:r>
              <a:rPr lang="tr-TR" dirty="0" err="1" smtClean="0"/>
              <a:t>Mediatörleri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Vazoaktif</a:t>
            </a:r>
            <a:r>
              <a:rPr lang="tr-TR" dirty="0" smtClean="0"/>
              <a:t> aminler ve </a:t>
            </a:r>
            <a:r>
              <a:rPr lang="tr-TR" dirty="0" err="1" smtClean="0"/>
              <a:t>peptidler</a:t>
            </a:r>
            <a:r>
              <a:rPr lang="tr-TR" dirty="0" smtClean="0"/>
              <a:t>; bu moleküller küçük kan damarlarını genişleterek damar geçirgenliğini arttırırlar.</a:t>
            </a:r>
          </a:p>
          <a:p>
            <a:r>
              <a:rPr lang="tr-TR" dirty="0" smtClean="0"/>
              <a:t>Bu ailenin en önemli üyeleri </a:t>
            </a:r>
            <a:r>
              <a:rPr lang="tr-TR" dirty="0" err="1" smtClean="0"/>
              <a:t>histamin</a:t>
            </a:r>
            <a:r>
              <a:rPr lang="tr-TR" dirty="0" smtClean="0"/>
              <a:t> ve </a:t>
            </a:r>
            <a:r>
              <a:rPr lang="tr-TR" dirty="0" err="1" smtClean="0"/>
              <a:t>serotinindir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Histamin</a:t>
            </a:r>
            <a:r>
              <a:rPr lang="tr-TR" dirty="0" smtClean="0"/>
              <a:t> düz kas kasılması ve damar geçirgenliğinde artışa neden olur.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POLİMORF NÜVELİ LÖKOSİTLER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NÖTROFİLLER</a:t>
            </a:r>
          </a:p>
          <a:p>
            <a:r>
              <a:rPr lang="tr-TR" dirty="0" smtClean="0"/>
              <a:t>BAZOFİLLER</a:t>
            </a:r>
          </a:p>
          <a:p>
            <a:r>
              <a:rPr lang="tr-TR" dirty="0" smtClean="0"/>
              <a:t>EOZİNOFİLLER</a:t>
            </a:r>
          </a:p>
          <a:p>
            <a:r>
              <a:rPr lang="tr-TR" dirty="0" smtClean="0"/>
              <a:t>ERİTROSİTLER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Araşidonik</a:t>
            </a:r>
            <a:r>
              <a:rPr lang="tr-TR" dirty="0" smtClean="0"/>
              <a:t> asit </a:t>
            </a:r>
            <a:r>
              <a:rPr lang="tr-TR" dirty="0" err="1" smtClean="0"/>
              <a:t>metabolitleri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Lokal doku hasarı varlığında </a:t>
            </a:r>
            <a:r>
              <a:rPr lang="tr-TR" dirty="0" err="1" smtClean="0"/>
              <a:t>enzimatik</a:t>
            </a:r>
            <a:r>
              <a:rPr lang="tr-TR" dirty="0" smtClean="0"/>
              <a:t> olarak üretilen ve salınan yağ asitleridir.</a:t>
            </a:r>
          </a:p>
          <a:p>
            <a:r>
              <a:rPr lang="tr-TR" dirty="0" smtClean="0"/>
              <a:t>Doku hasarı sonucu hücrelerin plazma </a:t>
            </a:r>
            <a:r>
              <a:rPr lang="tr-TR" dirty="0" err="1" smtClean="0"/>
              <a:t>membranında</a:t>
            </a:r>
            <a:r>
              <a:rPr lang="tr-TR" dirty="0" smtClean="0"/>
              <a:t> bulunan </a:t>
            </a:r>
            <a:r>
              <a:rPr lang="tr-TR" dirty="0" err="1" smtClean="0"/>
              <a:t>fosfolipidlerin</a:t>
            </a:r>
            <a:r>
              <a:rPr lang="tr-TR" dirty="0" smtClean="0"/>
              <a:t> </a:t>
            </a:r>
            <a:r>
              <a:rPr lang="tr-TR" dirty="0" err="1" smtClean="0"/>
              <a:t>fosfolipaz</a:t>
            </a:r>
            <a:r>
              <a:rPr lang="tr-TR" dirty="0" smtClean="0"/>
              <a:t> A2 enzimi ile aktivasyonun sonrası serbest </a:t>
            </a:r>
            <a:r>
              <a:rPr lang="tr-TR" dirty="0" err="1" smtClean="0"/>
              <a:t>araşidonik</a:t>
            </a:r>
            <a:r>
              <a:rPr lang="tr-TR" dirty="0" smtClean="0"/>
              <a:t> asit açığa çıkar.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Araşidonik</a:t>
            </a:r>
            <a:r>
              <a:rPr lang="tr-TR" dirty="0" smtClean="0"/>
              <a:t> asit metabolizmasında </a:t>
            </a:r>
            <a:r>
              <a:rPr lang="tr-TR" dirty="0" err="1" smtClean="0"/>
              <a:t>pro</a:t>
            </a:r>
            <a:r>
              <a:rPr lang="tr-TR" dirty="0" smtClean="0"/>
              <a:t> </a:t>
            </a:r>
            <a:r>
              <a:rPr lang="tr-TR" dirty="0" err="1" smtClean="0"/>
              <a:t>enflamatuvar</a:t>
            </a:r>
            <a:r>
              <a:rPr lang="tr-TR" dirty="0" smtClean="0"/>
              <a:t> </a:t>
            </a:r>
            <a:r>
              <a:rPr lang="tr-TR" dirty="0" err="1" smtClean="0"/>
              <a:t>mediatörlerin</a:t>
            </a:r>
            <a:r>
              <a:rPr lang="tr-TR" dirty="0" smtClean="0"/>
              <a:t> yanı sıra </a:t>
            </a:r>
            <a:r>
              <a:rPr lang="tr-TR" dirty="0" err="1" smtClean="0"/>
              <a:t>endojen</a:t>
            </a:r>
            <a:r>
              <a:rPr lang="tr-TR" dirty="0" smtClean="0"/>
              <a:t> anti </a:t>
            </a:r>
            <a:r>
              <a:rPr lang="tr-TR" dirty="0" err="1" smtClean="0"/>
              <a:t>enflamatuvar</a:t>
            </a:r>
            <a:r>
              <a:rPr lang="tr-TR" dirty="0" smtClean="0"/>
              <a:t> </a:t>
            </a:r>
            <a:r>
              <a:rPr lang="tr-TR" dirty="0" err="1" smtClean="0"/>
              <a:t>mediatörlerde</a:t>
            </a:r>
            <a:r>
              <a:rPr lang="tr-TR" dirty="0" smtClean="0"/>
              <a:t> üretilir. </a:t>
            </a:r>
          </a:p>
          <a:p>
            <a:r>
              <a:rPr lang="tr-TR" dirty="0" err="1" smtClean="0"/>
              <a:t>Enflamasyonun</a:t>
            </a:r>
            <a:r>
              <a:rPr lang="tr-TR" dirty="0" smtClean="0"/>
              <a:t> </a:t>
            </a:r>
            <a:r>
              <a:rPr lang="tr-TR" dirty="0" err="1" smtClean="0"/>
              <a:t>endojen</a:t>
            </a:r>
            <a:r>
              <a:rPr lang="tr-TR" dirty="0" smtClean="0"/>
              <a:t> düzenleyicileri olan </a:t>
            </a:r>
            <a:r>
              <a:rPr lang="tr-TR" dirty="0" err="1" smtClean="0"/>
              <a:t>lipoksinler</a:t>
            </a:r>
            <a:r>
              <a:rPr lang="tr-TR" dirty="0" smtClean="0"/>
              <a:t> akut </a:t>
            </a:r>
            <a:r>
              <a:rPr lang="tr-TR" dirty="0" err="1" smtClean="0"/>
              <a:t>enflamatuvar</a:t>
            </a:r>
            <a:r>
              <a:rPr lang="tr-TR" dirty="0" smtClean="0"/>
              <a:t> cevabın çözülmesini sağlarlar.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Trombosit</a:t>
            </a:r>
            <a:r>
              <a:rPr lang="tr-TR" dirty="0" smtClean="0"/>
              <a:t> aktive edici faktör (PAF)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Fosfolipaz</a:t>
            </a:r>
            <a:r>
              <a:rPr lang="tr-TR" dirty="0" smtClean="0"/>
              <a:t> A aktivasyonu sonucu , </a:t>
            </a:r>
            <a:r>
              <a:rPr lang="tr-TR" dirty="0" err="1" smtClean="0"/>
              <a:t>mast</a:t>
            </a:r>
            <a:r>
              <a:rPr lang="tr-TR" dirty="0" smtClean="0"/>
              <a:t> hücreleri, bazofiller, </a:t>
            </a:r>
            <a:r>
              <a:rPr lang="tr-TR" dirty="0" err="1" smtClean="0"/>
              <a:t>nötrofil</a:t>
            </a:r>
            <a:r>
              <a:rPr lang="tr-TR" dirty="0" smtClean="0"/>
              <a:t>, </a:t>
            </a:r>
            <a:r>
              <a:rPr lang="tr-TR" dirty="0" err="1" smtClean="0"/>
              <a:t>trombosit</a:t>
            </a:r>
            <a:r>
              <a:rPr lang="tr-TR" dirty="0" smtClean="0"/>
              <a:t>, </a:t>
            </a:r>
            <a:r>
              <a:rPr lang="tr-TR" dirty="0" err="1" smtClean="0"/>
              <a:t>monosit</a:t>
            </a:r>
            <a:r>
              <a:rPr lang="tr-TR" dirty="0" smtClean="0"/>
              <a:t>/</a:t>
            </a:r>
            <a:r>
              <a:rPr lang="tr-TR" dirty="0" err="1" smtClean="0"/>
              <a:t>makrofaj</a:t>
            </a:r>
            <a:r>
              <a:rPr lang="tr-TR" dirty="0" smtClean="0"/>
              <a:t> ve </a:t>
            </a:r>
            <a:r>
              <a:rPr lang="tr-TR" dirty="0" err="1" smtClean="0"/>
              <a:t>endotel</a:t>
            </a:r>
            <a:r>
              <a:rPr lang="tr-TR" dirty="0" smtClean="0"/>
              <a:t> hücrelerinin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fosfolipidlerinden</a:t>
            </a:r>
            <a:r>
              <a:rPr lang="tr-TR" dirty="0" smtClean="0"/>
              <a:t> elde edilir.</a:t>
            </a:r>
          </a:p>
          <a:p>
            <a:r>
              <a:rPr lang="tr-TR" dirty="0" smtClean="0"/>
              <a:t>PAF; </a:t>
            </a:r>
            <a:r>
              <a:rPr lang="tr-TR" dirty="0" err="1" smtClean="0"/>
              <a:t>vazokonstruksiyon</a:t>
            </a:r>
            <a:r>
              <a:rPr lang="tr-TR" dirty="0" smtClean="0"/>
              <a:t>, </a:t>
            </a:r>
            <a:r>
              <a:rPr lang="tr-TR" dirty="0" err="1" smtClean="0"/>
              <a:t>vazodilatasyon</a:t>
            </a:r>
            <a:r>
              <a:rPr lang="tr-TR" dirty="0" smtClean="0"/>
              <a:t>, lökosit </a:t>
            </a:r>
            <a:r>
              <a:rPr lang="tr-TR" dirty="0" err="1" smtClean="0"/>
              <a:t>adezyonu</a:t>
            </a:r>
            <a:r>
              <a:rPr lang="tr-TR" dirty="0" smtClean="0"/>
              <a:t>, </a:t>
            </a:r>
            <a:r>
              <a:rPr lang="tr-TR" dirty="0" err="1" smtClean="0"/>
              <a:t>kemotaksi</a:t>
            </a:r>
            <a:r>
              <a:rPr lang="tr-TR" dirty="0" smtClean="0"/>
              <a:t>, </a:t>
            </a:r>
            <a:r>
              <a:rPr lang="tr-TR" dirty="0" err="1" smtClean="0"/>
              <a:t>degranulasyon</a:t>
            </a:r>
            <a:r>
              <a:rPr lang="tr-TR" dirty="0" smtClean="0"/>
              <a:t> ve </a:t>
            </a:r>
            <a:r>
              <a:rPr lang="tr-TR" dirty="0" err="1" smtClean="0"/>
              <a:t>oksidatif</a:t>
            </a:r>
            <a:r>
              <a:rPr lang="tr-TR" dirty="0" smtClean="0"/>
              <a:t> patlamayı uyarıcı etki gösterir.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Trombosit</a:t>
            </a:r>
            <a:r>
              <a:rPr lang="tr-TR" dirty="0" smtClean="0"/>
              <a:t> aktive edici faktör (PAF)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Diğer </a:t>
            </a:r>
            <a:r>
              <a:rPr lang="tr-TR" dirty="0" err="1" smtClean="0"/>
              <a:t>mediatörlerin</a:t>
            </a:r>
            <a:r>
              <a:rPr lang="tr-TR" dirty="0" smtClean="0"/>
              <a:t> özellikle </a:t>
            </a:r>
            <a:r>
              <a:rPr lang="tr-TR" dirty="0" err="1" smtClean="0"/>
              <a:t>eikosanoidlerin</a:t>
            </a:r>
            <a:r>
              <a:rPr lang="tr-TR" dirty="0" smtClean="0"/>
              <a:t> sentezini arttırır.</a:t>
            </a:r>
          </a:p>
          <a:p>
            <a:r>
              <a:rPr lang="tr-TR" dirty="0" err="1" smtClean="0"/>
              <a:t>Monositlerden</a:t>
            </a:r>
            <a:r>
              <a:rPr lang="tr-TR" dirty="0" smtClean="0"/>
              <a:t> IL-1 üretimini arttırırken T hücrelerinden IL-2 sentezini baskılar.</a:t>
            </a:r>
          </a:p>
          <a:p>
            <a:r>
              <a:rPr lang="tr-TR" dirty="0" smtClean="0"/>
              <a:t>B hücrelerinin fonksiyonlarını yönlendirir.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faz proteinleri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Enfeksiyon, travma ve çeşitli </a:t>
            </a:r>
            <a:r>
              <a:rPr lang="tr-TR" dirty="0" err="1" smtClean="0"/>
              <a:t>enflamatuvar</a:t>
            </a:r>
            <a:r>
              <a:rPr lang="tr-TR" dirty="0" smtClean="0"/>
              <a:t> ve </a:t>
            </a:r>
            <a:r>
              <a:rPr lang="tr-TR" dirty="0" err="1" smtClean="0"/>
              <a:t>immunolojik</a:t>
            </a:r>
            <a:r>
              <a:rPr lang="tr-TR" dirty="0" smtClean="0"/>
              <a:t> olaylardan sonra </a:t>
            </a:r>
            <a:r>
              <a:rPr lang="tr-TR" dirty="0" err="1" smtClean="0"/>
              <a:t>homeostazın</a:t>
            </a:r>
            <a:r>
              <a:rPr lang="tr-TR" dirty="0" smtClean="0"/>
              <a:t> sağlanmasında önemli fonksiyonlara sahip çoğu </a:t>
            </a:r>
            <a:r>
              <a:rPr lang="tr-TR" dirty="0" err="1" smtClean="0"/>
              <a:t>glikoprotein</a:t>
            </a:r>
            <a:r>
              <a:rPr lang="tr-TR" dirty="0" smtClean="0"/>
              <a:t> yapısında moleküllerdir.</a:t>
            </a:r>
          </a:p>
          <a:p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proteazların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, kanın pıhtılaşması, </a:t>
            </a:r>
            <a:r>
              <a:rPr lang="tr-TR" dirty="0" err="1" smtClean="0"/>
              <a:t>fibrinoliz</a:t>
            </a:r>
            <a:r>
              <a:rPr lang="tr-TR" dirty="0" smtClean="0"/>
              <a:t>, </a:t>
            </a:r>
            <a:r>
              <a:rPr lang="tr-TR" dirty="0" err="1" smtClean="0"/>
              <a:t>immün</a:t>
            </a:r>
            <a:r>
              <a:rPr lang="tr-TR" dirty="0" smtClean="0"/>
              <a:t> hücre fonksiyonunun düzenlenmesi ve zararlı maddelerin dolaşımından uzaklaştırılması gibi birçok olayda yer alırlar.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Endopeptidazlar</a:t>
            </a:r>
            <a:r>
              <a:rPr lang="tr-TR" dirty="0" smtClean="0"/>
              <a:t> ve serin </a:t>
            </a:r>
            <a:r>
              <a:rPr lang="tr-TR" dirty="0" err="1" smtClean="0"/>
              <a:t>proteinazlar</a:t>
            </a:r>
            <a:r>
              <a:rPr lang="tr-TR" dirty="0" smtClean="0"/>
              <a:t>, </a:t>
            </a:r>
            <a:r>
              <a:rPr lang="tr-TR" dirty="0" err="1" smtClean="0"/>
              <a:t>ekstrasellüler</a:t>
            </a:r>
            <a:r>
              <a:rPr lang="tr-TR" dirty="0" smtClean="0"/>
              <a:t> matrisin </a:t>
            </a:r>
            <a:r>
              <a:rPr lang="tr-TR" dirty="0" err="1" smtClean="0"/>
              <a:t>fibröz</a:t>
            </a:r>
            <a:r>
              <a:rPr lang="tr-TR" dirty="0" smtClean="0"/>
              <a:t> ve </a:t>
            </a:r>
            <a:r>
              <a:rPr lang="tr-TR" dirty="0" err="1" smtClean="0"/>
              <a:t>fibröz</a:t>
            </a:r>
            <a:r>
              <a:rPr lang="tr-TR" dirty="0" smtClean="0"/>
              <a:t> olmayan yapılarının yıkımdan sorumludurlar.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Matris </a:t>
            </a:r>
            <a:r>
              <a:rPr lang="tr-TR" dirty="0" err="1" smtClean="0"/>
              <a:t>metalloproteinazlar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Ekstrasellüler</a:t>
            </a:r>
            <a:r>
              <a:rPr lang="tr-TR" dirty="0" smtClean="0"/>
              <a:t> matris </a:t>
            </a:r>
            <a:r>
              <a:rPr lang="tr-TR" dirty="0" err="1" smtClean="0"/>
              <a:t>makromoleküllerinin</a:t>
            </a:r>
            <a:r>
              <a:rPr lang="tr-TR" dirty="0" smtClean="0"/>
              <a:t> parçalanmasında önemli rol oynayan 28 enzimden oluşan geniş bir </a:t>
            </a:r>
            <a:r>
              <a:rPr lang="tr-TR" dirty="0" err="1" smtClean="0"/>
              <a:t>proteolitik</a:t>
            </a:r>
            <a:r>
              <a:rPr lang="tr-TR" dirty="0" smtClean="0"/>
              <a:t> enzim ailesidir.</a:t>
            </a:r>
          </a:p>
          <a:p>
            <a:r>
              <a:rPr lang="tr-TR" dirty="0" smtClean="0"/>
              <a:t>Tüm </a:t>
            </a:r>
            <a:r>
              <a:rPr lang="tr-TR" dirty="0" err="1" smtClean="0"/>
              <a:t>MMP’lerde</a:t>
            </a:r>
            <a:r>
              <a:rPr lang="tr-TR" dirty="0" smtClean="0"/>
              <a:t> çinko ve kalsiyuma bağlanan katalitik bölgeler bulunmaktadır. Bu nedenle metal iyonlarına bağımlı </a:t>
            </a:r>
            <a:r>
              <a:rPr lang="tr-TR" dirty="0" err="1" smtClean="0"/>
              <a:t>endopeptinazlar</a:t>
            </a:r>
            <a:r>
              <a:rPr lang="tr-TR" dirty="0" smtClean="0"/>
              <a:t> olarak da bilinirler.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MMP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MMP’ler</a:t>
            </a:r>
            <a:r>
              <a:rPr lang="tr-TR" dirty="0" smtClean="0"/>
              <a:t> </a:t>
            </a:r>
            <a:r>
              <a:rPr lang="tr-TR" dirty="0" err="1" smtClean="0"/>
              <a:t>enflamatuvar</a:t>
            </a:r>
            <a:r>
              <a:rPr lang="tr-TR" dirty="0" smtClean="0"/>
              <a:t> hücreler, </a:t>
            </a:r>
            <a:r>
              <a:rPr lang="tr-TR" dirty="0" err="1" smtClean="0"/>
              <a:t>endotel</a:t>
            </a:r>
            <a:r>
              <a:rPr lang="tr-TR" dirty="0" smtClean="0"/>
              <a:t> hücreleri, </a:t>
            </a:r>
            <a:r>
              <a:rPr lang="tr-TR" dirty="0" err="1" smtClean="0"/>
              <a:t>keratonisitler</a:t>
            </a:r>
            <a:r>
              <a:rPr lang="tr-TR" dirty="0" smtClean="0"/>
              <a:t> ve </a:t>
            </a:r>
            <a:r>
              <a:rPr lang="tr-TR" dirty="0" err="1" smtClean="0"/>
              <a:t>fibroblastlar</a:t>
            </a:r>
            <a:r>
              <a:rPr lang="tr-TR" dirty="0" smtClean="0"/>
              <a:t> tarafından sentezlenir. </a:t>
            </a:r>
          </a:p>
          <a:p>
            <a:r>
              <a:rPr lang="tr-TR" dirty="0" err="1" smtClean="0"/>
              <a:t>Ekstrasellüler</a:t>
            </a:r>
            <a:r>
              <a:rPr lang="tr-TR" dirty="0" smtClean="0"/>
              <a:t> matrisin yıkımı ve yeniden şekillendirilmesini ilgilendiren enzimlerin başında gelir.</a:t>
            </a:r>
          </a:p>
          <a:p>
            <a:r>
              <a:rPr lang="tr-TR" dirty="0" err="1" smtClean="0"/>
              <a:t>Embriyonik</a:t>
            </a:r>
            <a:r>
              <a:rPr lang="tr-TR" dirty="0" smtClean="0"/>
              <a:t> gelişme, yara iyileşmesi, bağ dokusu şekillenmesi, </a:t>
            </a:r>
            <a:r>
              <a:rPr lang="tr-TR" dirty="0" err="1" smtClean="0"/>
              <a:t>anjiyogenezis</a:t>
            </a:r>
            <a:r>
              <a:rPr lang="tr-TR" dirty="0" smtClean="0"/>
              <a:t> gibi birçok fizyolojik olayda rol oynar.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Konak doku yanıtı sonucunda serbestlenen MMP,  </a:t>
            </a:r>
            <a:r>
              <a:rPr lang="tr-TR" dirty="0" err="1" smtClean="0"/>
              <a:t>periodontal</a:t>
            </a:r>
            <a:r>
              <a:rPr lang="tr-TR" dirty="0" smtClean="0"/>
              <a:t> doku yıkımını gösteren </a:t>
            </a:r>
            <a:r>
              <a:rPr lang="tr-TR" dirty="0" err="1" smtClean="0"/>
              <a:t>proteolitik</a:t>
            </a:r>
            <a:r>
              <a:rPr lang="tr-TR" dirty="0" smtClean="0"/>
              <a:t> enzimlerdendir. </a:t>
            </a:r>
            <a:r>
              <a:rPr lang="tr-TR" dirty="0" err="1" smtClean="0"/>
              <a:t>MMP’ler</a:t>
            </a:r>
            <a:r>
              <a:rPr lang="tr-TR" dirty="0" smtClean="0"/>
              <a:t>; MMP-2 (</a:t>
            </a:r>
            <a:r>
              <a:rPr lang="tr-TR" dirty="0" err="1" smtClean="0"/>
              <a:t>jelatinaz</a:t>
            </a:r>
            <a:r>
              <a:rPr lang="tr-TR" dirty="0" smtClean="0"/>
              <a:t> A), MMP-8(</a:t>
            </a:r>
            <a:r>
              <a:rPr lang="tr-TR" dirty="0" err="1" smtClean="0"/>
              <a:t>kollajenaz</a:t>
            </a:r>
            <a:r>
              <a:rPr lang="tr-TR" dirty="0" smtClean="0"/>
              <a:t>-2), MMP-9(</a:t>
            </a:r>
            <a:r>
              <a:rPr lang="tr-TR" dirty="0" err="1" smtClean="0"/>
              <a:t>jelatinaz</a:t>
            </a:r>
            <a:r>
              <a:rPr lang="tr-TR" dirty="0" smtClean="0"/>
              <a:t> B), MMP-13(</a:t>
            </a:r>
            <a:r>
              <a:rPr lang="tr-TR" dirty="0" err="1" smtClean="0"/>
              <a:t>kollajenaz</a:t>
            </a:r>
            <a:r>
              <a:rPr lang="tr-TR" dirty="0" smtClean="0"/>
              <a:t>-3), MMP-3 (</a:t>
            </a:r>
            <a:r>
              <a:rPr lang="tr-TR" dirty="0" err="1" smtClean="0"/>
              <a:t>stromelisin</a:t>
            </a:r>
            <a:r>
              <a:rPr lang="tr-TR" dirty="0" smtClean="0"/>
              <a:t>-1) aracılığıyla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extrasellüler</a:t>
            </a:r>
            <a:r>
              <a:rPr lang="tr-TR" dirty="0" smtClean="0"/>
              <a:t> </a:t>
            </a:r>
            <a:r>
              <a:rPr lang="tr-TR" dirty="0" err="1" smtClean="0"/>
              <a:t>matriks</a:t>
            </a:r>
            <a:r>
              <a:rPr lang="tr-TR" dirty="0" smtClean="0"/>
              <a:t> proteinlerinin yıkımının başlamasında rol alır.  MMP miktarı ve etkinliği ise hangi </a:t>
            </a:r>
            <a:r>
              <a:rPr lang="tr-TR" dirty="0" err="1" smtClean="0"/>
              <a:t>periodontal</a:t>
            </a:r>
            <a:r>
              <a:rPr lang="tr-TR" dirty="0" smtClean="0"/>
              <a:t> hastalık formunun oluşacağını belirler. MMP etkinliği; hem </a:t>
            </a:r>
            <a:r>
              <a:rPr lang="tr-TR" dirty="0" err="1" smtClean="0"/>
              <a:t>periodontitis</a:t>
            </a:r>
            <a:r>
              <a:rPr lang="tr-TR" dirty="0" smtClean="0"/>
              <a:t> hem de </a:t>
            </a:r>
            <a:r>
              <a:rPr lang="tr-TR" dirty="0" err="1" smtClean="0"/>
              <a:t>gingivitiste</a:t>
            </a:r>
            <a:r>
              <a:rPr lang="tr-TR" dirty="0" smtClean="0"/>
              <a:t> görülür, etkinliği ve miktarıyla orantılı olarak </a:t>
            </a:r>
            <a:r>
              <a:rPr lang="tr-TR" dirty="0" err="1" smtClean="0"/>
              <a:t>gingivitisin</a:t>
            </a:r>
            <a:r>
              <a:rPr lang="tr-TR" dirty="0" smtClean="0"/>
              <a:t> </a:t>
            </a:r>
            <a:r>
              <a:rPr lang="tr-TR" dirty="0" err="1" smtClean="0"/>
              <a:t>periodontitise</a:t>
            </a:r>
            <a:r>
              <a:rPr lang="tr-TR" dirty="0" smtClean="0"/>
              <a:t> dönüşmesine sebep olur.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Sitokinler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İmmun</a:t>
            </a:r>
            <a:r>
              <a:rPr lang="tr-TR" dirty="0" smtClean="0"/>
              <a:t> cevaplarda hücrelerin birbiriyle  iletişim kurduğu mekanizmalarda hücreler arasındaki iletişimi sağlayan düşük moleküler ağırlıkta </a:t>
            </a:r>
            <a:r>
              <a:rPr lang="tr-TR" dirty="0" err="1" smtClean="0"/>
              <a:t>polipeptitlerdir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Doğal ve </a:t>
            </a:r>
            <a:r>
              <a:rPr lang="tr-TR" dirty="0" err="1" smtClean="0"/>
              <a:t>adaptif</a:t>
            </a:r>
            <a:r>
              <a:rPr lang="tr-TR" dirty="0" smtClean="0"/>
              <a:t> </a:t>
            </a:r>
            <a:r>
              <a:rPr lang="tr-TR" dirty="0" err="1" smtClean="0"/>
              <a:t>immunitede</a:t>
            </a:r>
            <a:r>
              <a:rPr lang="tr-TR" dirty="0" smtClean="0"/>
              <a:t> yer alırlar. Biyolojik yanıt değiştiricilerdir.</a:t>
            </a:r>
          </a:p>
          <a:p>
            <a:r>
              <a:rPr lang="tr-TR" dirty="0" smtClean="0"/>
              <a:t>Lenfositlerin büyüme ve farklılaşmasında, antijenlerin eliminasyonunda ve </a:t>
            </a:r>
            <a:r>
              <a:rPr lang="tr-TR" dirty="0" err="1" smtClean="0"/>
              <a:t>hemotopoetik</a:t>
            </a:r>
            <a:r>
              <a:rPr lang="tr-TR" dirty="0" smtClean="0"/>
              <a:t> hücrelerin gelişiminde rol oynarlar.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Nötrofiller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loblu çekirdeğe sahiptirler.</a:t>
            </a:r>
          </a:p>
          <a:p>
            <a:r>
              <a:rPr lang="tr-TR" dirty="0" smtClean="0"/>
              <a:t>Kemik iliğinde üretilirler.</a:t>
            </a:r>
          </a:p>
          <a:p>
            <a:r>
              <a:rPr lang="tr-TR" dirty="0" smtClean="0"/>
              <a:t>Bakterilerin öldürülmesinde etkin maddeleri içeren </a:t>
            </a:r>
            <a:r>
              <a:rPr lang="tr-TR" dirty="0" err="1" smtClean="0"/>
              <a:t>sitoplazmik</a:t>
            </a:r>
            <a:r>
              <a:rPr lang="tr-TR" dirty="0" smtClean="0"/>
              <a:t> granüllere sahiptirler.</a:t>
            </a:r>
          </a:p>
          <a:p>
            <a:r>
              <a:rPr lang="tr-TR" dirty="0" smtClean="0"/>
              <a:t>Bu granüllerde </a:t>
            </a:r>
            <a:r>
              <a:rPr lang="tr-TR" dirty="0" err="1" smtClean="0"/>
              <a:t>myloperoksidaz</a:t>
            </a:r>
            <a:r>
              <a:rPr lang="tr-TR" dirty="0" smtClean="0"/>
              <a:t>, </a:t>
            </a:r>
            <a:r>
              <a:rPr lang="tr-TR" dirty="0" err="1" smtClean="0"/>
              <a:t>lizozim</a:t>
            </a:r>
            <a:r>
              <a:rPr lang="tr-TR" dirty="0" smtClean="0"/>
              <a:t>, </a:t>
            </a:r>
            <a:r>
              <a:rPr lang="tr-TR" dirty="0" err="1" smtClean="0"/>
              <a:t>elastaz</a:t>
            </a:r>
            <a:r>
              <a:rPr lang="tr-TR" dirty="0" smtClean="0"/>
              <a:t>, </a:t>
            </a:r>
            <a:r>
              <a:rPr lang="tr-TR" dirty="0" err="1" smtClean="0"/>
              <a:t>katepsin</a:t>
            </a:r>
            <a:r>
              <a:rPr lang="tr-TR" dirty="0" smtClean="0"/>
              <a:t> G, </a:t>
            </a:r>
            <a:r>
              <a:rPr lang="tr-TR" dirty="0" err="1" smtClean="0"/>
              <a:t>ürokinaz</a:t>
            </a:r>
            <a:r>
              <a:rPr lang="tr-TR" dirty="0" smtClean="0"/>
              <a:t>, asit </a:t>
            </a:r>
            <a:r>
              <a:rPr lang="tr-TR" dirty="0" err="1" smtClean="0"/>
              <a:t>hidrolazlar</a:t>
            </a:r>
            <a:r>
              <a:rPr lang="tr-TR" dirty="0" smtClean="0"/>
              <a:t> ve </a:t>
            </a:r>
            <a:r>
              <a:rPr lang="tr-TR" dirty="0" err="1" smtClean="0"/>
              <a:t>defensinler</a:t>
            </a:r>
            <a:r>
              <a:rPr lang="tr-TR" dirty="0" smtClean="0"/>
              <a:t> bulunur.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Kökenlerine göre </a:t>
            </a:r>
            <a:r>
              <a:rPr lang="tr-TR" dirty="0" err="1" smtClean="0"/>
              <a:t>monokin</a:t>
            </a:r>
            <a:r>
              <a:rPr lang="tr-TR" dirty="0" smtClean="0"/>
              <a:t>, </a:t>
            </a:r>
            <a:r>
              <a:rPr lang="tr-TR" dirty="0" err="1" smtClean="0"/>
              <a:t>lenfokin</a:t>
            </a:r>
            <a:r>
              <a:rPr lang="tr-TR" dirty="0" smtClean="0"/>
              <a:t> ve </a:t>
            </a:r>
            <a:r>
              <a:rPr lang="tr-TR" dirty="0" err="1" smtClean="0"/>
              <a:t>interlökin</a:t>
            </a:r>
            <a:r>
              <a:rPr lang="tr-TR" dirty="0" smtClean="0"/>
              <a:t> olarak ayrılırlar.</a:t>
            </a:r>
          </a:p>
          <a:p>
            <a:r>
              <a:rPr lang="tr-TR" dirty="0" smtClean="0"/>
              <a:t>Etki mekanizmalarına göre </a:t>
            </a:r>
            <a:r>
              <a:rPr lang="tr-TR" dirty="0" err="1" smtClean="0"/>
              <a:t>proenflamatuvar</a:t>
            </a:r>
            <a:r>
              <a:rPr lang="tr-TR" dirty="0" smtClean="0"/>
              <a:t> </a:t>
            </a:r>
            <a:r>
              <a:rPr lang="tr-TR" dirty="0" err="1" smtClean="0"/>
              <a:t>sitokinler</a:t>
            </a:r>
            <a:r>
              <a:rPr lang="tr-TR" dirty="0" smtClean="0"/>
              <a:t>, </a:t>
            </a:r>
            <a:r>
              <a:rPr lang="tr-TR" dirty="0" err="1" smtClean="0"/>
              <a:t>antienflamatuvar</a:t>
            </a:r>
            <a:r>
              <a:rPr lang="tr-TR" dirty="0" smtClean="0"/>
              <a:t> </a:t>
            </a:r>
            <a:r>
              <a:rPr lang="tr-TR" dirty="0" err="1" smtClean="0"/>
              <a:t>sitokinler</a:t>
            </a:r>
            <a:r>
              <a:rPr lang="tr-TR" dirty="0" smtClean="0"/>
              <a:t>, </a:t>
            </a:r>
            <a:r>
              <a:rPr lang="tr-TR" dirty="0" err="1" smtClean="0"/>
              <a:t>kemotaktik</a:t>
            </a:r>
            <a:r>
              <a:rPr lang="tr-TR" dirty="0" smtClean="0"/>
              <a:t> </a:t>
            </a:r>
            <a:r>
              <a:rPr lang="tr-TR" dirty="0" err="1" smtClean="0"/>
              <a:t>sitokinler</a:t>
            </a:r>
            <a:r>
              <a:rPr lang="tr-TR" dirty="0" smtClean="0"/>
              <a:t> ve lenfositlerin gelişimi, </a:t>
            </a:r>
            <a:r>
              <a:rPr lang="tr-TR" dirty="0" err="1" smtClean="0"/>
              <a:t>regulasyonu</a:t>
            </a:r>
            <a:r>
              <a:rPr lang="tr-TR" dirty="0" smtClean="0"/>
              <a:t> ve aktivasyonunda rol oynayan </a:t>
            </a:r>
            <a:r>
              <a:rPr lang="tr-TR" dirty="0" err="1" smtClean="0"/>
              <a:t>sitokinler</a:t>
            </a:r>
            <a:r>
              <a:rPr lang="tr-TR" dirty="0" smtClean="0"/>
              <a:t> ve büyüme faktörleri olarak sınıflandırılabilir.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Proenflamatuvar</a:t>
            </a:r>
            <a:r>
              <a:rPr lang="tr-TR" dirty="0" smtClean="0"/>
              <a:t> </a:t>
            </a:r>
            <a:r>
              <a:rPr lang="tr-TR" smtClean="0"/>
              <a:t>sitokinler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IL-1; IL-1alfa, IL-1beta ve IL-1 reseptör antagonistinden oluşan bu aile </a:t>
            </a:r>
            <a:r>
              <a:rPr lang="tr-TR" dirty="0" err="1" smtClean="0"/>
              <a:t>enflamasyon</a:t>
            </a:r>
            <a:r>
              <a:rPr lang="tr-TR" dirty="0" smtClean="0"/>
              <a:t>, </a:t>
            </a:r>
            <a:r>
              <a:rPr lang="tr-TR" dirty="0" err="1" smtClean="0"/>
              <a:t>immün</a:t>
            </a:r>
            <a:r>
              <a:rPr lang="tr-TR" dirty="0" smtClean="0"/>
              <a:t> cevap ve doku yıkımın anahtar </a:t>
            </a:r>
            <a:r>
              <a:rPr lang="tr-TR" dirty="0" err="1" smtClean="0"/>
              <a:t>mediatörleridir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IL-1 </a:t>
            </a:r>
            <a:r>
              <a:rPr lang="tr-TR" dirty="0" err="1" smtClean="0"/>
              <a:t>mononukleer</a:t>
            </a:r>
            <a:r>
              <a:rPr lang="tr-TR" dirty="0" smtClean="0"/>
              <a:t> fagositler, </a:t>
            </a:r>
            <a:r>
              <a:rPr lang="tr-TR" dirty="0" err="1" smtClean="0"/>
              <a:t>keratositler</a:t>
            </a:r>
            <a:r>
              <a:rPr lang="tr-TR" dirty="0" smtClean="0"/>
              <a:t>, </a:t>
            </a:r>
            <a:r>
              <a:rPr lang="tr-TR" dirty="0" err="1" smtClean="0"/>
              <a:t>fibroblastlar</a:t>
            </a:r>
            <a:r>
              <a:rPr lang="tr-TR" dirty="0" smtClean="0"/>
              <a:t>, </a:t>
            </a:r>
            <a:r>
              <a:rPr lang="tr-TR" dirty="0" err="1" smtClean="0"/>
              <a:t>endotel</a:t>
            </a:r>
            <a:r>
              <a:rPr lang="tr-TR" dirty="0" smtClean="0"/>
              <a:t> hücreleri ve </a:t>
            </a:r>
            <a:r>
              <a:rPr lang="tr-TR" dirty="0" err="1" smtClean="0"/>
              <a:t>osteoblastlar</a:t>
            </a:r>
            <a:r>
              <a:rPr lang="tr-TR" dirty="0" smtClean="0"/>
              <a:t> tarafından üretilirler.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IL-1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Lökosit </a:t>
            </a:r>
            <a:r>
              <a:rPr lang="tr-TR" dirty="0" err="1" smtClean="0"/>
              <a:t>kemotaksisi</a:t>
            </a:r>
            <a:r>
              <a:rPr lang="tr-TR" dirty="0" smtClean="0"/>
              <a:t>, </a:t>
            </a:r>
            <a:r>
              <a:rPr lang="tr-TR" dirty="0" err="1" smtClean="0"/>
              <a:t>monosit</a:t>
            </a:r>
            <a:r>
              <a:rPr lang="tr-TR" dirty="0" smtClean="0"/>
              <a:t>/</a:t>
            </a:r>
            <a:r>
              <a:rPr lang="tr-TR" dirty="0" err="1" smtClean="0"/>
              <a:t>makrofaj</a:t>
            </a:r>
            <a:r>
              <a:rPr lang="tr-TR" dirty="0" smtClean="0"/>
              <a:t> aktivasyonu, </a:t>
            </a:r>
            <a:r>
              <a:rPr lang="tr-TR" dirty="0" err="1" smtClean="0"/>
              <a:t>MMP’lerin</a:t>
            </a:r>
            <a:r>
              <a:rPr lang="tr-TR" dirty="0" smtClean="0"/>
              <a:t> ve </a:t>
            </a:r>
            <a:r>
              <a:rPr lang="tr-TR" dirty="0" err="1" smtClean="0"/>
              <a:t>prostoglandinlerin</a:t>
            </a:r>
            <a:r>
              <a:rPr lang="tr-TR" dirty="0" smtClean="0"/>
              <a:t> üretimi, T hücre aktivasyonu gibi </a:t>
            </a:r>
            <a:r>
              <a:rPr lang="tr-TR" dirty="0" err="1" smtClean="0"/>
              <a:t>enflamatuvar</a:t>
            </a:r>
            <a:r>
              <a:rPr lang="tr-TR" dirty="0" smtClean="0"/>
              <a:t> ve immünolojik olayların düzenlenmesinde rol oynar.</a:t>
            </a:r>
          </a:p>
          <a:p>
            <a:r>
              <a:rPr lang="tr-TR" dirty="0" smtClean="0"/>
              <a:t>T ve B hücrelerinde MHC açığa çıkışını uyararak bu hücrelerin çoğalmasını aktive olmasını ve </a:t>
            </a:r>
            <a:r>
              <a:rPr lang="tr-TR" dirty="0" err="1" smtClean="0"/>
              <a:t>Ig’lerin</a:t>
            </a:r>
            <a:r>
              <a:rPr lang="tr-TR" dirty="0" smtClean="0"/>
              <a:t> üretilmesini sağlar.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IL-1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TNF-alfa ve IL-6 ile birlikte karaciğerde akut faz proteinlerin üretimini sağlar.</a:t>
            </a:r>
          </a:p>
          <a:p>
            <a:r>
              <a:rPr lang="tr-TR" dirty="0" smtClean="0"/>
              <a:t>Ayrıca </a:t>
            </a:r>
            <a:r>
              <a:rPr lang="tr-TR" dirty="0" err="1" smtClean="0"/>
              <a:t>osteoklastları</a:t>
            </a:r>
            <a:r>
              <a:rPr lang="tr-TR" dirty="0" smtClean="0"/>
              <a:t> uyararak kemik </a:t>
            </a:r>
            <a:r>
              <a:rPr lang="tr-TR" dirty="0" err="1" smtClean="0"/>
              <a:t>rezorpsiyonu</a:t>
            </a:r>
            <a:r>
              <a:rPr lang="tr-TR" dirty="0" smtClean="0"/>
              <a:t> üzerinde etki gösterir.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Tümör </a:t>
            </a:r>
            <a:r>
              <a:rPr lang="tr-TR" dirty="0" err="1" smtClean="0"/>
              <a:t>nekroze</a:t>
            </a:r>
            <a:r>
              <a:rPr lang="tr-TR" dirty="0" smtClean="0"/>
              <a:t> edici faktör-</a:t>
            </a:r>
            <a:r>
              <a:rPr lang="el-GR" dirty="0" smtClean="0"/>
              <a:t>α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Yoğun olarak aktive olan </a:t>
            </a:r>
            <a:r>
              <a:rPr lang="tr-TR" dirty="0" err="1" smtClean="0"/>
              <a:t>makrofajlar</a:t>
            </a:r>
            <a:r>
              <a:rPr lang="tr-TR" dirty="0" smtClean="0"/>
              <a:t> tarafından üretilir.</a:t>
            </a:r>
          </a:p>
          <a:p>
            <a:r>
              <a:rPr lang="tr-TR" dirty="0" smtClean="0"/>
              <a:t>IL-1’ e benzer şekilde doku yıkımı ve kemik </a:t>
            </a:r>
            <a:r>
              <a:rPr lang="tr-TR" dirty="0" err="1" smtClean="0"/>
              <a:t>rezorpsiyonunda</a:t>
            </a:r>
            <a:r>
              <a:rPr lang="tr-TR" dirty="0" smtClean="0"/>
              <a:t> rol oynar.</a:t>
            </a:r>
          </a:p>
          <a:p>
            <a:r>
              <a:rPr lang="tr-TR" dirty="0" err="1" smtClean="0"/>
              <a:t>Nötrofil</a:t>
            </a:r>
            <a:r>
              <a:rPr lang="tr-TR" dirty="0" smtClean="0"/>
              <a:t> ve </a:t>
            </a:r>
            <a:r>
              <a:rPr lang="tr-TR" dirty="0" err="1" smtClean="0"/>
              <a:t>monositlerin</a:t>
            </a:r>
            <a:r>
              <a:rPr lang="tr-TR" dirty="0" smtClean="0"/>
              <a:t> </a:t>
            </a:r>
            <a:r>
              <a:rPr lang="tr-TR" dirty="0" err="1" smtClean="0"/>
              <a:t>enflamasyon</a:t>
            </a:r>
            <a:r>
              <a:rPr lang="tr-TR" dirty="0" smtClean="0"/>
              <a:t> bölgelerine göçünü arttırmak üzere </a:t>
            </a:r>
            <a:r>
              <a:rPr lang="tr-TR" dirty="0" err="1" smtClean="0"/>
              <a:t>endotel</a:t>
            </a:r>
            <a:r>
              <a:rPr lang="tr-TR" dirty="0" smtClean="0"/>
              <a:t> hücreleri üzerinde etki gösterir.</a:t>
            </a:r>
          </a:p>
          <a:p>
            <a:r>
              <a:rPr lang="tr-TR" dirty="0" err="1" smtClean="0"/>
              <a:t>MMP’leri</a:t>
            </a:r>
            <a:r>
              <a:rPr lang="tr-TR" dirty="0" smtClean="0"/>
              <a:t> etkileyerek bağ dokusu yıkımında rol oynar.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IL-6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Makrofaj</a:t>
            </a:r>
            <a:r>
              <a:rPr lang="tr-TR" dirty="0" smtClean="0"/>
              <a:t>, </a:t>
            </a:r>
            <a:r>
              <a:rPr lang="tr-TR" dirty="0" err="1" smtClean="0"/>
              <a:t>fibroblast</a:t>
            </a:r>
            <a:r>
              <a:rPr lang="tr-TR" dirty="0" smtClean="0"/>
              <a:t>, lenfosit ve </a:t>
            </a:r>
            <a:r>
              <a:rPr lang="tr-TR" dirty="0" err="1" smtClean="0"/>
              <a:t>endotel</a:t>
            </a:r>
            <a:r>
              <a:rPr lang="tr-TR" dirty="0" smtClean="0"/>
              <a:t> hücreleri tarafından üretilen IL-6, TNF-alfa ve IL-1’ e benzer etkiler gösterir.</a:t>
            </a:r>
          </a:p>
          <a:p>
            <a:r>
              <a:rPr lang="tr-TR" dirty="0" smtClean="0"/>
              <a:t>IL-1, PGE-2 ve </a:t>
            </a:r>
            <a:r>
              <a:rPr lang="tr-TR" dirty="0" err="1" smtClean="0"/>
              <a:t>MMP’lar</a:t>
            </a:r>
            <a:r>
              <a:rPr lang="tr-TR" dirty="0" smtClean="0"/>
              <a:t> IL-6 üretimini arttırır.</a:t>
            </a:r>
          </a:p>
          <a:p>
            <a:r>
              <a:rPr lang="tr-TR" dirty="0" smtClean="0"/>
              <a:t>IL-6, B ve T hücrelerinin farklılaşmasında etkilidir. </a:t>
            </a:r>
          </a:p>
          <a:p>
            <a:r>
              <a:rPr lang="tr-TR" dirty="0" smtClean="0"/>
              <a:t>Lokal akut faz reaksiyonlarında rol oynayan önemli bir </a:t>
            </a:r>
            <a:r>
              <a:rPr lang="tr-TR" dirty="0" err="1" smtClean="0"/>
              <a:t>sitokindir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IL-8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IL-1 ve TNF-alfa uyarısı sonucu damar </a:t>
            </a:r>
            <a:r>
              <a:rPr lang="tr-TR" dirty="0" err="1" smtClean="0"/>
              <a:t>endoteli</a:t>
            </a:r>
            <a:r>
              <a:rPr lang="tr-TR" dirty="0" smtClean="0"/>
              <a:t>, </a:t>
            </a:r>
            <a:r>
              <a:rPr lang="tr-TR" dirty="0" err="1" smtClean="0"/>
              <a:t>mononukleer</a:t>
            </a:r>
            <a:r>
              <a:rPr lang="tr-TR" dirty="0" smtClean="0"/>
              <a:t> hücreler, </a:t>
            </a:r>
            <a:r>
              <a:rPr lang="tr-TR" dirty="0" err="1" smtClean="0"/>
              <a:t>fibroblastlar</a:t>
            </a:r>
            <a:r>
              <a:rPr lang="tr-TR" dirty="0" smtClean="0"/>
              <a:t> ve </a:t>
            </a:r>
            <a:r>
              <a:rPr lang="tr-TR" dirty="0" err="1" smtClean="0"/>
              <a:t>keratonisitler</a:t>
            </a:r>
            <a:r>
              <a:rPr lang="tr-TR" dirty="0" smtClean="0"/>
              <a:t> tarafından üretilir.</a:t>
            </a:r>
          </a:p>
          <a:p>
            <a:r>
              <a:rPr lang="tr-TR" dirty="0" smtClean="0"/>
              <a:t>IL-8’in temel görevi </a:t>
            </a:r>
            <a:r>
              <a:rPr lang="tr-TR" dirty="0" err="1" smtClean="0"/>
              <a:t>polimorf</a:t>
            </a:r>
            <a:r>
              <a:rPr lang="tr-TR" dirty="0" smtClean="0"/>
              <a:t> nüveli lökositlerin, </a:t>
            </a:r>
            <a:r>
              <a:rPr lang="tr-TR" dirty="0" err="1" smtClean="0"/>
              <a:t>monosit</a:t>
            </a:r>
            <a:r>
              <a:rPr lang="tr-TR" dirty="0" smtClean="0"/>
              <a:t> ve T hücrelerinin doku zararının olduğu bölgeye doğru olan hareketini ve aktivasyonunu sağlamaktır.</a:t>
            </a:r>
          </a:p>
          <a:p>
            <a:r>
              <a:rPr lang="tr-TR" dirty="0" err="1" smtClean="0"/>
              <a:t>Osteoklastlar</a:t>
            </a:r>
            <a:r>
              <a:rPr lang="tr-TR" dirty="0" smtClean="0"/>
              <a:t> tarafından da salgılanan IL-8’in kemik </a:t>
            </a:r>
            <a:r>
              <a:rPr lang="tr-TR" dirty="0" err="1" smtClean="0"/>
              <a:t>rezorpsiyonunu</a:t>
            </a:r>
            <a:r>
              <a:rPr lang="tr-TR" dirty="0" smtClean="0"/>
              <a:t> uyarıcı etkisi </a:t>
            </a:r>
            <a:r>
              <a:rPr lang="tr-TR" smtClean="0"/>
              <a:t>de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İnterferon-</a:t>
            </a:r>
            <a:r>
              <a:rPr lang="el-GR" sz="4000" b="1" dirty="0" smtClean="0"/>
              <a:t>γ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Antijenik</a:t>
            </a:r>
            <a:r>
              <a:rPr lang="tr-TR" dirty="0" smtClean="0"/>
              <a:t> uyarı sonucu en fazla T hücreleri ve doğal öldürücü hücreler tarafından salgılanır.</a:t>
            </a:r>
          </a:p>
          <a:p>
            <a:r>
              <a:rPr lang="tr-TR" dirty="0" err="1" smtClean="0"/>
              <a:t>Sitotoksik</a:t>
            </a:r>
            <a:r>
              <a:rPr lang="tr-TR" dirty="0" smtClean="0"/>
              <a:t> T hücre aktivitesini, B hücresinin </a:t>
            </a:r>
            <a:r>
              <a:rPr lang="tr-TR" dirty="0" err="1" smtClean="0"/>
              <a:t>proliferasyonunu</a:t>
            </a:r>
            <a:r>
              <a:rPr lang="tr-TR" dirty="0" smtClean="0"/>
              <a:t> ve antikor üretimini düzenler.</a:t>
            </a:r>
          </a:p>
          <a:p>
            <a:r>
              <a:rPr lang="tr-TR" dirty="0" err="1" smtClean="0"/>
              <a:t>Makrofajların</a:t>
            </a:r>
            <a:r>
              <a:rPr lang="tr-TR" dirty="0" smtClean="0"/>
              <a:t> </a:t>
            </a:r>
            <a:r>
              <a:rPr lang="tr-TR" dirty="0" err="1" smtClean="0"/>
              <a:t>antimikrobiyal</a:t>
            </a:r>
            <a:r>
              <a:rPr lang="tr-TR" dirty="0" smtClean="0"/>
              <a:t> etkisini ve reaktif oksijen </a:t>
            </a:r>
            <a:r>
              <a:rPr lang="tr-TR" dirty="0" err="1" smtClean="0"/>
              <a:t>metabolitlerinin</a:t>
            </a:r>
            <a:r>
              <a:rPr lang="tr-TR" dirty="0" smtClean="0"/>
              <a:t> açığa çıkışını arttırır.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İnterferon-</a:t>
            </a:r>
            <a:r>
              <a:rPr lang="el-GR" b="1" dirty="0" smtClean="0"/>
              <a:t>γ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İnterferon-gama </a:t>
            </a:r>
            <a:r>
              <a:rPr lang="tr-TR" dirty="0" err="1" smtClean="0"/>
              <a:t>monosit</a:t>
            </a:r>
            <a:r>
              <a:rPr lang="tr-TR" dirty="0" smtClean="0"/>
              <a:t> ve </a:t>
            </a:r>
            <a:r>
              <a:rPr lang="tr-TR" dirty="0" err="1" smtClean="0"/>
              <a:t>makrofajlardan</a:t>
            </a:r>
            <a:r>
              <a:rPr lang="tr-TR" dirty="0" smtClean="0"/>
              <a:t> IL-1 ve TNF-alfa gibi </a:t>
            </a:r>
            <a:r>
              <a:rPr lang="tr-TR" dirty="0" err="1" smtClean="0"/>
              <a:t>sitokinlerin</a:t>
            </a:r>
            <a:r>
              <a:rPr lang="tr-TR" dirty="0" smtClean="0"/>
              <a:t> açığa çıkışını uyarır.</a:t>
            </a:r>
          </a:p>
          <a:p>
            <a:r>
              <a:rPr lang="tr-TR" dirty="0" err="1" smtClean="0"/>
              <a:t>Makrofajların</a:t>
            </a:r>
            <a:r>
              <a:rPr lang="tr-TR" dirty="0" smtClean="0"/>
              <a:t> hareketini baskılayarak bu hücrelerin </a:t>
            </a:r>
            <a:r>
              <a:rPr lang="tr-TR" dirty="0" err="1" smtClean="0"/>
              <a:t>enflamatuvar</a:t>
            </a:r>
            <a:r>
              <a:rPr lang="tr-TR" dirty="0" smtClean="0"/>
              <a:t> bölgede kalışını sağlar.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Transforme</a:t>
            </a:r>
            <a:r>
              <a:rPr lang="tr-TR" dirty="0" smtClean="0"/>
              <a:t> edici büyüme faktörü beta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 hücreleri tarafından üretilir.</a:t>
            </a:r>
          </a:p>
          <a:p>
            <a:r>
              <a:rPr lang="tr-TR" dirty="0" err="1" smtClean="0"/>
              <a:t>Fibroblastların</a:t>
            </a:r>
            <a:r>
              <a:rPr lang="tr-TR" dirty="0" smtClean="0"/>
              <a:t> fonksiyonel aktivitelerini arttırır.</a:t>
            </a:r>
          </a:p>
          <a:p>
            <a:r>
              <a:rPr lang="tr-TR" dirty="0" smtClean="0"/>
              <a:t>IL-2’nin T ve B hücreler üzerindeki, IL-4’ün B hücreleri üzerindeki </a:t>
            </a:r>
            <a:r>
              <a:rPr lang="tr-TR" dirty="0" err="1" smtClean="0"/>
              <a:t>proliferatif</a:t>
            </a:r>
            <a:r>
              <a:rPr lang="tr-TR" dirty="0" smtClean="0"/>
              <a:t> etkisini önler.</a:t>
            </a:r>
          </a:p>
          <a:p>
            <a:r>
              <a:rPr lang="tr-TR" dirty="0" err="1" smtClean="0"/>
              <a:t>Makrofajların</a:t>
            </a:r>
            <a:r>
              <a:rPr lang="tr-TR" dirty="0" smtClean="0"/>
              <a:t> IL-1 üretimini aktive eder.</a:t>
            </a:r>
          </a:p>
          <a:p>
            <a:r>
              <a:rPr lang="tr-TR" dirty="0" smtClean="0"/>
              <a:t>Lenfositler üzerinde ise baskılayıcı etki gösterir.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Nötrofiller</a:t>
            </a:r>
            <a:r>
              <a:rPr lang="tr-TR" dirty="0" smtClean="0"/>
              <a:t> dokularda </a:t>
            </a:r>
            <a:r>
              <a:rPr lang="tr-TR" dirty="0" err="1" smtClean="0"/>
              <a:t>enfeksiyoz</a:t>
            </a:r>
            <a:r>
              <a:rPr lang="tr-TR" dirty="0" smtClean="0"/>
              <a:t> maddeleri fagosite eder, </a:t>
            </a:r>
            <a:r>
              <a:rPr lang="tr-TR" dirty="0" err="1" smtClean="0"/>
              <a:t>degranüle</a:t>
            </a:r>
            <a:r>
              <a:rPr lang="tr-TR" dirty="0" smtClean="0"/>
              <a:t> olur ve ölürler.</a:t>
            </a:r>
          </a:p>
          <a:p>
            <a:r>
              <a:rPr lang="tr-TR" dirty="0" smtClean="0"/>
              <a:t>Doğal </a:t>
            </a:r>
            <a:r>
              <a:rPr lang="tr-TR" dirty="0" err="1" smtClean="0"/>
              <a:t>immün</a:t>
            </a:r>
            <a:r>
              <a:rPr lang="tr-TR" dirty="0" smtClean="0"/>
              <a:t> cevabın en önemli hücresidir.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hastalıkların </a:t>
            </a:r>
            <a:r>
              <a:rPr lang="tr-TR" dirty="0" err="1" smtClean="0"/>
              <a:t>histopatolojisi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Gingivitis</a:t>
            </a:r>
            <a:r>
              <a:rPr lang="tr-TR" dirty="0" smtClean="0"/>
              <a:t>; diş yüzeyinde biriken bakteri plağına karşı konağın ilk savunma mekanizması olan iltihabi cevabı vermesi sonucu oluşur.</a:t>
            </a:r>
          </a:p>
          <a:p>
            <a:r>
              <a:rPr lang="tr-TR" dirty="0" smtClean="0"/>
              <a:t>Konak cevabı ve çevresel faktörler önemli olmasına rağmen bakteri olmadan </a:t>
            </a:r>
            <a:r>
              <a:rPr lang="tr-TR" dirty="0" err="1" smtClean="0"/>
              <a:t>gingivitis</a:t>
            </a:r>
            <a:r>
              <a:rPr lang="tr-TR" dirty="0" smtClean="0"/>
              <a:t> başlamaz. Diğer taraftan bakteri olsa da konağın iltihabi cevabı olmaksızın hastalık ilerlemesi için uygun ortamı bulamamış olur.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hastalık </a:t>
            </a:r>
            <a:r>
              <a:rPr lang="tr-TR" dirty="0" err="1" smtClean="0"/>
              <a:t>patogenezi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Kolonizasyon</a:t>
            </a:r>
            <a:endParaRPr lang="tr-TR" dirty="0" smtClean="0"/>
          </a:p>
          <a:p>
            <a:r>
              <a:rPr lang="tr-TR" dirty="0" err="1" smtClean="0"/>
              <a:t>İnvazyon</a:t>
            </a:r>
            <a:endParaRPr lang="tr-TR" dirty="0" smtClean="0"/>
          </a:p>
          <a:p>
            <a:r>
              <a:rPr lang="tr-TR" dirty="0" smtClean="0"/>
              <a:t>Doku yıkımı</a:t>
            </a:r>
          </a:p>
          <a:p>
            <a:r>
              <a:rPr lang="tr-TR" dirty="0" smtClean="0"/>
              <a:t>İyileşme ve </a:t>
            </a:r>
            <a:r>
              <a:rPr lang="tr-TR" dirty="0" err="1" smtClean="0"/>
              <a:t>fibrozis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Kolonizasyon</a:t>
            </a:r>
            <a:r>
              <a:rPr lang="tr-TR" dirty="0" smtClean="0"/>
              <a:t>; diş yüzeyinde </a:t>
            </a:r>
            <a:r>
              <a:rPr lang="tr-TR" dirty="0" err="1" smtClean="0"/>
              <a:t>pelikıl</a:t>
            </a:r>
            <a:r>
              <a:rPr lang="tr-TR" dirty="0" smtClean="0"/>
              <a:t> birikir. Kısa süre sonra buna mikroorganizmalar </a:t>
            </a:r>
            <a:r>
              <a:rPr lang="tr-TR" dirty="0" err="1" smtClean="0"/>
              <a:t>kolonize</a:t>
            </a:r>
            <a:r>
              <a:rPr lang="tr-TR" dirty="0" smtClean="0"/>
              <a:t> olurlar. Plak bakteriyel çoğalma ve hareketli bakterilerin </a:t>
            </a:r>
            <a:r>
              <a:rPr lang="tr-TR" dirty="0" err="1" smtClean="0"/>
              <a:t>apikale</a:t>
            </a:r>
            <a:r>
              <a:rPr lang="tr-TR" dirty="0" smtClean="0"/>
              <a:t> göçü ile büyür ve gelişir.</a:t>
            </a:r>
          </a:p>
          <a:p>
            <a:r>
              <a:rPr lang="tr-TR" dirty="0" err="1" smtClean="0"/>
              <a:t>İnvazyon</a:t>
            </a:r>
            <a:r>
              <a:rPr lang="tr-TR" dirty="0" smtClean="0"/>
              <a:t>; mikroorganizmalar ve ürünleri bağ dokusu derinliklerine hatta alveol kemik yüzeyine ulaşabilirler.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 yıkımı; mikroorganizmalar ve ürünleri dokulara </a:t>
            </a:r>
            <a:r>
              <a:rPr lang="tr-TR" dirty="0" err="1" smtClean="0"/>
              <a:t>penetre</a:t>
            </a:r>
            <a:r>
              <a:rPr lang="tr-TR" dirty="0" smtClean="0"/>
              <a:t> olduklarında direkt veya konağa bağlı etkiler sonucu izlenir.</a:t>
            </a:r>
          </a:p>
          <a:p>
            <a:r>
              <a:rPr lang="tr-TR" dirty="0" smtClean="0"/>
              <a:t>İyileşme ve </a:t>
            </a:r>
            <a:r>
              <a:rPr lang="tr-TR" dirty="0" err="1" smtClean="0"/>
              <a:t>fibrozis</a:t>
            </a:r>
            <a:r>
              <a:rPr lang="tr-TR" dirty="0" smtClean="0"/>
              <a:t>; plak bakterilerinin antijenleri T ve B lenfositlerini </a:t>
            </a:r>
            <a:r>
              <a:rPr lang="tr-TR" dirty="0" err="1" smtClean="0"/>
              <a:t>stimule</a:t>
            </a:r>
            <a:r>
              <a:rPr lang="tr-TR" dirty="0" smtClean="0"/>
              <a:t> ederek çoğalmasını sağlarlar. Böylece </a:t>
            </a:r>
            <a:r>
              <a:rPr lang="tr-TR" dirty="0" err="1" smtClean="0"/>
              <a:t>humoral</a:t>
            </a:r>
            <a:r>
              <a:rPr lang="tr-TR" dirty="0" smtClean="0"/>
              <a:t> ve hücresel </a:t>
            </a:r>
            <a:r>
              <a:rPr lang="tr-TR" dirty="0" err="1" smtClean="0"/>
              <a:t>immun</a:t>
            </a:r>
            <a:r>
              <a:rPr lang="tr-TR" dirty="0" smtClean="0"/>
              <a:t> cevap başlar.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Gingivitiste</a:t>
            </a:r>
            <a:r>
              <a:rPr lang="tr-TR" dirty="0" smtClean="0"/>
              <a:t> patolojik değişimler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sulcustaki</a:t>
            </a:r>
            <a:r>
              <a:rPr lang="tr-TR" dirty="0" smtClean="0"/>
              <a:t> bakterilerin varlığı ile ilişkilidir.</a:t>
            </a:r>
          </a:p>
          <a:p>
            <a:r>
              <a:rPr lang="tr-TR" dirty="0" smtClean="0"/>
              <a:t>Bakterilerden salınan </a:t>
            </a:r>
            <a:r>
              <a:rPr lang="tr-TR" dirty="0" err="1" smtClean="0"/>
              <a:t>kollejenaz</a:t>
            </a:r>
            <a:r>
              <a:rPr lang="tr-TR" dirty="0" smtClean="0"/>
              <a:t>, </a:t>
            </a:r>
            <a:r>
              <a:rPr lang="tr-TR" dirty="0" err="1" smtClean="0"/>
              <a:t>hylüronidaz</a:t>
            </a:r>
            <a:r>
              <a:rPr lang="tr-TR" dirty="0" smtClean="0"/>
              <a:t>, </a:t>
            </a:r>
            <a:r>
              <a:rPr lang="tr-TR" dirty="0" err="1" smtClean="0"/>
              <a:t>proteaz</a:t>
            </a:r>
            <a:r>
              <a:rPr lang="tr-TR" dirty="0" smtClean="0"/>
              <a:t>, </a:t>
            </a:r>
            <a:r>
              <a:rPr lang="tr-TR" dirty="0" err="1" smtClean="0"/>
              <a:t>kondroitin</a:t>
            </a:r>
            <a:r>
              <a:rPr lang="tr-TR" dirty="0" smtClean="0"/>
              <a:t> </a:t>
            </a:r>
            <a:r>
              <a:rPr lang="tr-TR" dirty="0" err="1" smtClean="0"/>
              <a:t>sülfetaz</a:t>
            </a:r>
            <a:r>
              <a:rPr lang="tr-TR" dirty="0" smtClean="0"/>
              <a:t> ve </a:t>
            </a:r>
            <a:r>
              <a:rPr lang="tr-TR" dirty="0" err="1" smtClean="0"/>
              <a:t>endotoksinler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hücrelerini yıkıma uğratır.</a:t>
            </a:r>
          </a:p>
          <a:p>
            <a:r>
              <a:rPr lang="tr-TR" dirty="0" smtClean="0"/>
              <a:t>Bakteri ürünleri </a:t>
            </a:r>
            <a:r>
              <a:rPr lang="tr-TR" dirty="0" err="1" smtClean="0"/>
              <a:t>nötrofil</a:t>
            </a:r>
            <a:r>
              <a:rPr lang="tr-TR" dirty="0" smtClean="0"/>
              <a:t> ve </a:t>
            </a:r>
            <a:r>
              <a:rPr lang="tr-TR" dirty="0" err="1" smtClean="0"/>
              <a:t>makrofajları</a:t>
            </a:r>
            <a:r>
              <a:rPr lang="tr-TR" dirty="0" smtClean="0"/>
              <a:t> aktive ederek bağ dokusu </a:t>
            </a:r>
            <a:r>
              <a:rPr lang="tr-TR" dirty="0" err="1" smtClean="0"/>
              <a:t>ekstrasellüler</a:t>
            </a:r>
            <a:r>
              <a:rPr lang="tr-TR" dirty="0" smtClean="0"/>
              <a:t> matrisin yıkımına neden olan </a:t>
            </a:r>
            <a:r>
              <a:rPr lang="tr-TR" dirty="0" err="1" smtClean="0"/>
              <a:t>proenflamatuvar</a:t>
            </a:r>
            <a:r>
              <a:rPr lang="tr-TR" dirty="0" smtClean="0"/>
              <a:t> </a:t>
            </a:r>
            <a:r>
              <a:rPr lang="tr-TR" dirty="0" err="1" smtClean="0"/>
              <a:t>sitokin</a:t>
            </a:r>
            <a:r>
              <a:rPr lang="tr-TR" dirty="0" smtClean="0"/>
              <a:t> ve </a:t>
            </a:r>
            <a:r>
              <a:rPr lang="tr-TR" dirty="0" err="1" smtClean="0"/>
              <a:t>mediatörlerin</a:t>
            </a:r>
            <a:r>
              <a:rPr lang="tr-TR" dirty="0" smtClean="0"/>
              <a:t> salınmasına neden olur.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Gingivitisin</a:t>
            </a:r>
            <a:r>
              <a:rPr lang="tr-TR" dirty="0" smtClean="0"/>
              <a:t> oluşması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lezyonu</a:t>
            </a:r>
          </a:p>
          <a:p>
            <a:r>
              <a:rPr lang="tr-TR" dirty="0" smtClean="0"/>
              <a:t>Erken lezyon </a:t>
            </a:r>
          </a:p>
          <a:p>
            <a:r>
              <a:rPr lang="tr-TR" dirty="0" smtClean="0"/>
              <a:t>Yerleşmiş lezyon</a:t>
            </a:r>
          </a:p>
          <a:p>
            <a:r>
              <a:rPr lang="tr-TR" dirty="0" smtClean="0"/>
              <a:t>İlerlemiş lezyon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Başlangıç lezyonu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Dişler üzerinde plak birikimini takiben 2-4 gün içinde olur.</a:t>
            </a:r>
          </a:p>
          <a:p>
            <a:r>
              <a:rPr lang="tr-TR" dirty="0" smtClean="0"/>
              <a:t>Özellikle </a:t>
            </a:r>
            <a:r>
              <a:rPr lang="tr-TR" dirty="0" err="1" smtClean="0"/>
              <a:t>lipopolisakkaritler</a:t>
            </a:r>
            <a:r>
              <a:rPr lang="tr-TR" dirty="0" smtClean="0"/>
              <a:t> olmak üzere bakteriyel </a:t>
            </a:r>
            <a:r>
              <a:rPr lang="tr-TR" dirty="0" err="1" smtClean="0"/>
              <a:t>komponentler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hücrelerinin yüzey reseptörleri (CD14) ile etkileşime girerler.</a:t>
            </a:r>
          </a:p>
          <a:p>
            <a:r>
              <a:rPr lang="tr-TR" dirty="0" smtClean="0"/>
              <a:t>Bakteri ürünleri </a:t>
            </a:r>
            <a:r>
              <a:rPr lang="tr-TR" dirty="0" err="1" smtClean="0"/>
              <a:t>epitel</a:t>
            </a:r>
            <a:r>
              <a:rPr lang="tr-TR" dirty="0" smtClean="0"/>
              <a:t> hücrelerinin gevşemesi sonucu bağ dokusuna ulaşırlar.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Başlangıç lezyonu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Mikrobiyal</a:t>
            </a:r>
            <a:r>
              <a:rPr lang="tr-TR" dirty="0" smtClean="0"/>
              <a:t> ürünler </a:t>
            </a:r>
            <a:r>
              <a:rPr lang="tr-TR" dirty="0" err="1" smtClean="0"/>
              <a:t>epitel</a:t>
            </a:r>
            <a:r>
              <a:rPr lang="tr-TR" dirty="0" smtClean="0"/>
              <a:t> hücreleri, </a:t>
            </a:r>
            <a:r>
              <a:rPr lang="tr-TR" dirty="0" err="1" smtClean="0"/>
              <a:t>monosit</a:t>
            </a:r>
            <a:r>
              <a:rPr lang="tr-TR" dirty="0" smtClean="0"/>
              <a:t> ve </a:t>
            </a:r>
            <a:r>
              <a:rPr lang="tr-TR" dirty="0" err="1" smtClean="0"/>
              <a:t>makrofajları</a:t>
            </a:r>
            <a:r>
              <a:rPr lang="tr-TR" dirty="0" smtClean="0"/>
              <a:t> aktive ederler ve bu hücrelerden PGE2, interferon, TNF-alfa ve IL-1 gibi </a:t>
            </a:r>
            <a:r>
              <a:rPr lang="tr-TR" dirty="0" err="1" smtClean="0"/>
              <a:t>vazoaktif</a:t>
            </a:r>
            <a:r>
              <a:rPr lang="tr-TR" dirty="0" smtClean="0"/>
              <a:t> maddelerin salınmasına neden olurlar.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Başlangıç lezyonu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lezyonun ilk bulguları </a:t>
            </a:r>
            <a:r>
              <a:rPr lang="tr-TR" dirty="0" err="1" smtClean="0"/>
              <a:t>kapiller</a:t>
            </a:r>
            <a:r>
              <a:rPr lang="tr-TR" dirty="0" smtClean="0"/>
              <a:t> damarların genişlemesi ve kan akışının artmasıdır.</a:t>
            </a:r>
          </a:p>
          <a:p>
            <a:r>
              <a:rPr lang="tr-TR" dirty="0" smtClean="0"/>
              <a:t>Bununla birlikte </a:t>
            </a:r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 err="1" smtClean="0"/>
              <a:t>eksüda</a:t>
            </a:r>
            <a:r>
              <a:rPr lang="tr-TR" dirty="0" smtClean="0"/>
              <a:t> ile </a:t>
            </a:r>
            <a:r>
              <a:rPr lang="tr-TR" dirty="0" err="1" smtClean="0"/>
              <a:t>PMNL’lerin</a:t>
            </a:r>
            <a:r>
              <a:rPr lang="tr-TR" dirty="0" smtClean="0"/>
              <a:t> </a:t>
            </a:r>
            <a:r>
              <a:rPr lang="tr-TR" dirty="0" err="1" smtClean="0"/>
              <a:t>marjinasyonu</a:t>
            </a:r>
            <a:r>
              <a:rPr lang="tr-TR" dirty="0" smtClean="0"/>
              <a:t> ve damar dışına göçü başlar.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Başlangıç lezyonu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lezyonunda mikroskobik olarak birleşim </a:t>
            </a:r>
            <a:r>
              <a:rPr lang="tr-TR" dirty="0" err="1" smtClean="0"/>
              <a:t>epitelinin</a:t>
            </a:r>
            <a:r>
              <a:rPr lang="tr-TR" dirty="0" smtClean="0"/>
              <a:t> hemen altında  akut </a:t>
            </a:r>
            <a:r>
              <a:rPr lang="tr-TR" dirty="0" err="1" smtClean="0"/>
              <a:t>enflamasyon</a:t>
            </a:r>
            <a:r>
              <a:rPr lang="tr-TR" dirty="0" smtClean="0"/>
              <a:t> bulguları izlenir.</a:t>
            </a:r>
          </a:p>
          <a:p>
            <a:r>
              <a:rPr lang="tr-TR" dirty="0" smtClean="0"/>
              <a:t>Konak cevabının karakteri ve yoğunluğu lezyonun dönüşeceği formu belirler.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Bazofiller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Lökositler arasında en az bulunur.</a:t>
            </a:r>
          </a:p>
          <a:p>
            <a:r>
              <a:rPr lang="tr-TR" dirty="0" smtClean="0"/>
              <a:t>Sitoplazmasında bulunan granüllerinde damarsal </a:t>
            </a:r>
            <a:r>
              <a:rPr lang="tr-TR" dirty="0" err="1" smtClean="0"/>
              <a:t>permeabilite</a:t>
            </a:r>
            <a:r>
              <a:rPr lang="tr-TR" dirty="0" smtClean="0"/>
              <a:t> artışına ve düz kas </a:t>
            </a:r>
            <a:r>
              <a:rPr lang="tr-TR" dirty="0" err="1" smtClean="0"/>
              <a:t>kontraksiyonuna</a:t>
            </a:r>
            <a:r>
              <a:rPr lang="tr-TR" dirty="0" smtClean="0"/>
              <a:t> neden olan </a:t>
            </a:r>
            <a:r>
              <a:rPr lang="tr-TR" dirty="0" err="1" smtClean="0"/>
              <a:t>enflamatuvar</a:t>
            </a:r>
            <a:r>
              <a:rPr lang="tr-TR" dirty="0" smtClean="0"/>
              <a:t> cevabı arttıran </a:t>
            </a:r>
            <a:r>
              <a:rPr lang="tr-TR" dirty="0" err="1" smtClean="0"/>
              <a:t>histamin</a:t>
            </a:r>
            <a:r>
              <a:rPr lang="tr-TR" dirty="0" smtClean="0"/>
              <a:t>, </a:t>
            </a:r>
            <a:r>
              <a:rPr lang="tr-TR" dirty="0" err="1" smtClean="0"/>
              <a:t>serotinin</a:t>
            </a:r>
            <a:r>
              <a:rPr lang="tr-TR" dirty="0" smtClean="0"/>
              <a:t> ve </a:t>
            </a:r>
            <a:r>
              <a:rPr lang="tr-TR" dirty="0" err="1" smtClean="0"/>
              <a:t>lökotrienler</a:t>
            </a:r>
            <a:r>
              <a:rPr lang="tr-TR" dirty="0" smtClean="0"/>
              <a:t> bulunmaktadır.</a:t>
            </a:r>
          </a:p>
          <a:p>
            <a:r>
              <a:rPr lang="tr-TR" dirty="0" err="1" smtClean="0"/>
              <a:t>Mast</a:t>
            </a:r>
            <a:r>
              <a:rPr lang="tr-TR" dirty="0" smtClean="0"/>
              <a:t> hücrelerinden farklı olarak bazofiller kemik iliğinde farklılaşıp olgunlaşırlar ve kan dolaşımında bulunurlar.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lezyonunda etkilenen dokular birleşim </a:t>
            </a:r>
            <a:r>
              <a:rPr lang="tr-TR" dirty="0" err="1" smtClean="0"/>
              <a:t>epitelinin</a:t>
            </a:r>
            <a:r>
              <a:rPr lang="tr-TR" dirty="0" smtClean="0"/>
              <a:t> bir kısmı ,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sulcus</a:t>
            </a:r>
            <a:r>
              <a:rPr lang="tr-TR" dirty="0" smtClean="0"/>
              <a:t> </a:t>
            </a:r>
            <a:r>
              <a:rPr lang="tr-TR" dirty="0" err="1" smtClean="0"/>
              <a:t>epiteli</a:t>
            </a:r>
            <a:r>
              <a:rPr lang="tr-TR" dirty="0" smtClean="0"/>
              <a:t> ve bağ dokusunun en </a:t>
            </a:r>
            <a:r>
              <a:rPr lang="tr-TR" dirty="0" err="1" smtClean="0"/>
              <a:t>koronal</a:t>
            </a:r>
            <a:r>
              <a:rPr lang="tr-TR" dirty="0" smtClean="0"/>
              <a:t> kısmıdır.</a:t>
            </a:r>
          </a:p>
          <a:p>
            <a:r>
              <a:rPr lang="tr-TR" dirty="0" err="1" smtClean="0"/>
              <a:t>Perivasküler</a:t>
            </a:r>
            <a:r>
              <a:rPr lang="tr-TR" dirty="0" smtClean="0"/>
              <a:t> </a:t>
            </a:r>
            <a:r>
              <a:rPr lang="tr-TR" dirty="0" err="1" smtClean="0"/>
              <a:t>kollajen</a:t>
            </a:r>
            <a:r>
              <a:rPr lang="tr-TR" dirty="0" smtClean="0"/>
              <a:t> kaybı söz konusudur.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Plak birikiminin başlamasından 4-7 gün sonra başlar.</a:t>
            </a:r>
          </a:p>
          <a:p>
            <a:r>
              <a:rPr lang="tr-TR" dirty="0" smtClean="0"/>
              <a:t>Bağ dokusu içinde yoğun </a:t>
            </a:r>
            <a:r>
              <a:rPr lang="tr-TR" dirty="0" err="1" smtClean="0"/>
              <a:t>lenfoid</a:t>
            </a:r>
            <a:r>
              <a:rPr lang="tr-TR" dirty="0" smtClean="0"/>
              <a:t> hücre </a:t>
            </a:r>
            <a:r>
              <a:rPr lang="tr-TR" dirty="0" err="1" smtClean="0"/>
              <a:t>infiltrasyonu</a:t>
            </a:r>
            <a:r>
              <a:rPr lang="tr-TR" dirty="0" smtClean="0"/>
              <a:t> izlenir.</a:t>
            </a:r>
          </a:p>
          <a:p>
            <a:r>
              <a:rPr lang="tr-TR" dirty="0" smtClean="0"/>
              <a:t>Birleşim </a:t>
            </a:r>
            <a:r>
              <a:rPr lang="tr-TR" dirty="0" err="1" smtClean="0"/>
              <a:t>epiteli</a:t>
            </a:r>
            <a:r>
              <a:rPr lang="tr-TR" dirty="0" smtClean="0"/>
              <a:t> ve dişeti cebinde lökosit sayısı artmıştır.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lezyonda baskın hücreler lenfositlerdir. Bunlarında büyük kısmı T hücreleridir.</a:t>
            </a:r>
          </a:p>
          <a:p>
            <a:r>
              <a:rPr lang="tr-TR" dirty="0" smtClean="0"/>
              <a:t>Bağ dokusundaki hücre kompozisyonu; </a:t>
            </a:r>
            <a:r>
              <a:rPr lang="tr-TR" dirty="0" err="1" smtClean="0"/>
              <a:t>fibroblastlar</a:t>
            </a:r>
            <a:r>
              <a:rPr lang="tr-TR" dirty="0" smtClean="0"/>
              <a:t>, </a:t>
            </a:r>
            <a:r>
              <a:rPr lang="tr-TR" dirty="0" err="1" smtClean="0"/>
              <a:t>PMNL’ler</a:t>
            </a:r>
            <a:r>
              <a:rPr lang="tr-TR" dirty="0" smtClean="0"/>
              <a:t>, </a:t>
            </a:r>
            <a:r>
              <a:rPr lang="tr-TR" dirty="0" err="1" smtClean="0"/>
              <a:t>monositler</a:t>
            </a:r>
            <a:r>
              <a:rPr lang="tr-TR" dirty="0" smtClean="0"/>
              <a:t>, </a:t>
            </a:r>
            <a:r>
              <a:rPr lang="tr-TR" dirty="0" err="1" smtClean="0"/>
              <a:t>makrofajlar</a:t>
            </a:r>
            <a:r>
              <a:rPr lang="tr-TR" dirty="0" smtClean="0"/>
              <a:t>, </a:t>
            </a:r>
            <a:r>
              <a:rPr lang="tr-TR" dirty="0" err="1" smtClean="0"/>
              <a:t>plasma</a:t>
            </a:r>
            <a:r>
              <a:rPr lang="tr-TR" dirty="0" smtClean="0"/>
              <a:t> hücreleri, lenfositler ve </a:t>
            </a:r>
            <a:r>
              <a:rPr lang="tr-TR" dirty="0" err="1" smtClean="0"/>
              <a:t>mast</a:t>
            </a:r>
            <a:r>
              <a:rPr lang="tr-TR" dirty="0" smtClean="0"/>
              <a:t> hücreleri </a:t>
            </a:r>
            <a:r>
              <a:rPr lang="tr-TR" dirty="0" err="1" smtClean="0"/>
              <a:t>şekilndedir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Lenfoid</a:t>
            </a:r>
            <a:r>
              <a:rPr lang="tr-TR" dirty="0" smtClean="0"/>
              <a:t> hücrelerle etkileşime giren </a:t>
            </a:r>
            <a:r>
              <a:rPr lang="tr-TR" dirty="0" err="1" smtClean="0"/>
              <a:t>fibroblastlarda</a:t>
            </a:r>
            <a:r>
              <a:rPr lang="tr-TR" dirty="0" smtClean="0"/>
              <a:t> </a:t>
            </a:r>
            <a:r>
              <a:rPr lang="tr-TR" dirty="0" err="1" smtClean="0"/>
              <a:t>sitopatik</a:t>
            </a:r>
            <a:r>
              <a:rPr lang="tr-TR" dirty="0" smtClean="0"/>
              <a:t> değişiklikler izlenir.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lezyonuna göre görülen bulgular artmıştır. </a:t>
            </a:r>
          </a:p>
          <a:p>
            <a:r>
              <a:rPr lang="tr-TR" dirty="0" err="1" smtClean="0"/>
              <a:t>Kollajen</a:t>
            </a:r>
            <a:r>
              <a:rPr lang="tr-TR" dirty="0" smtClean="0"/>
              <a:t> liflerde yıkım izlenir.</a:t>
            </a:r>
          </a:p>
          <a:p>
            <a:r>
              <a:rPr lang="tr-TR" dirty="0" smtClean="0"/>
              <a:t>Birleşim </a:t>
            </a:r>
            <a:r>
              <a:rPr lang="tr-TR" dirty="0" err="1" smtClean="0"/>
              <a:t>epiteli</a:t>
            </a:r>
            <a:r>
              <a:rPr lang="tr-TR" dirty="0" smtClean="0"/>
              <a:t> </a:t>
            </a:r>
            <a:r>
              <a:rPr lang="tr-TR" dirty="0" err="1" smtClean="0"/>
              <a:t>nötrofillerle</a:t>
            </a:r>
            <a:r>
              <a:rPr lang="tr-TR" dirty="0" smtClean="0"/>
              <a:t> </a:t>
            </a:r>
            <a:r>
              <a:rPr lang="tr-TR" dirty="0" err="1" smtClean="0"/>
              <a:t>infiltre</a:t>
            </a:r>
            <a:r>
              <a:rPr lang="tr-TR" dirty="0" smtClean="0"/>
              <a:t> durumdadır ve birleşim </a:t>
            </a:r>
            <a:r>
              <a:rPr lang="tr-TR" dirty="0" err="1" smtClean="0"/>
              <a:t>epitelinde</a:t>
            </a:r>
            <a:r>
              <a:rPr lang="tr-TR" dirty="0" smtClean="0"/>
              <a:t> </a:t>
            </a:r>
            <a:r>
              <a:rPr lang="tr-TR" dirty="0" err="1" smtClean="0"/>
              <a:t>retepeg</a:t>
            </a:r>
            <a:r>
              <a:rPr lang="tr-TR" dirty="0" smtClean="0"/>
              <a:t> oluşumu izlenir.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Yerleşmiş lezyon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2-3 haftalık plak birikimi sonucu ortaya çıkar.</a:t>
            </a:r>
          </a:p>
          <a:p>
            <a:r>
              <a:rPr lang="tr-TR" dirty="0" smtClean="0"/>
              <a:t>Bağ dokusunda hakim hücreler plazma hücreleridir.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r>
              <a:rPr lang="tr-TR" dirty="0" smtClean="0"/>
              <a:t> ve </a:t>
            </a:r>
            <a:r>
              <a:rPr lang="tr-TR" dirty="0" err="1" smtClean="0"/>
              <a:t>alveoler</a:t>
            </a:r>
            <a:r>
              <a:rPr lang="tr-TR" dirty="0" smtClean="0"/>
              <a:t> kemikte değişiklik yoktur.</a:t>
            </a:r>
          </a:p>
          <a:p>
            <a:r>
              <a:rPr lang="tr-TR" dirty="0" smtClean="0"/>
              <a:t>Dişeti cebindeki plak birikimi devam ettikçe bağ dokusundaki iltihabi cevabın şiddeti de giderek artar.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Yerleşmiş lezyon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Plazma hücreleri daha çok Ig1 ve Ig3 üretirler.</a:t>
            </a:r>
          </a:p>
          <a:p>
            <a:r>
              <a:rPr lang="tr-TR" dirty="0" smtClean="0"/>
              <a:t>Lenfosit ve </a:t>
            </a:r>
            <a:r>
              <a:rPr lang="tr-TR" dirty="0" err="1" smtClean="0"/>
              <a:t>makrofajların</a:t>
            </a:r>
            <a:r>
              <a:rPr lang="tr-TR" dirty="0" smtClean="0"/>
              <a:t> sayısı arttıkça </a:t>
            </a:r>
            <a:r>
              <a:rPr lang="tr-TR" dirty="0" err="1" smtClean="0"/>
              <a:t>sitokin</a:t>
            </a:r>
            <a:r>
              <a:rPr lang="tr-TR" dirty="0" smtClean="0"/>
              <a:t>, </a:t>
            </a:r>
            <a:r>
              <a:rPr lang="tr-TR" dirty="0" err="1" smtClean="0"/>
              <a:t>kemokin</a:t>
            </a:r>
            <a:r>
              <a:rPr lang="tr-TR" dirty="0" smtClean="0"/>
              <a:t>, </a:t>
            </a:r>
            <a:r>
              <a:rPr lang="tr-TR" dirty="0" err="1" smtClean="0"/>
              <a:t>lenfokin</a:t>
            </a:r>
            <a:r>
              <a:rPr lang="tr-TR" dirty="0" smtClean="0"/>
              <a:t> ve diğer iltihabi ürünlerin de yoğunluğu artar.</a:t>
            </a:r>
          </a:p>
          <a:p>
            <a:r>
              <a:rPr lang="tr-TR" dirty="0" smtClean="0"/>
              <a:t>Yerleşmiş lezyonda IL-1, TNF-</a:t>
            </a:r>
            <a:r>
              <a:rPr lang="el-GR" dirty="0" smtClean="0"/>
              <a:t>α</a:t>
            </a:r>
            <a:r>
              <a:rPr lang="tr-TR" dirty="0" smtClean="0"/>
              <a:t>, IL-8, MCP-1 (</a:t>
            </a:r>
            <a:r>
              <a:rPr lang="tr-TR" dirty="0" err="1" smtClean="0"/>
              <a:t>monosit</a:t>
            </a:r>
            <a:r>
              <a:rPr lang="tr-TR" dirty="0" smtClean="0"/>
              <a:t> </a:t>
            </a:r>
            <a:r>
              <a:rPr lang="tr-TR" dirty="0" err="1" smtClean="0"/>
              <a:t>kemotaktik</a:t>
            </a:r>
            <a:r>
              <a:rPr lang="tr-TR" dirty="0" smtClean="0"/>
              <a:t> protein) ve INF-gama önemli iltihabi ürünlerdir.</a:t>
            </a:r>
            <a:endParaRPr lang="el-G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Yerleşmiş lezyon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safhada </a:t>
            </a:r>
            <a:r>
              <a:rPr lang="tr-TR" dirty="0" err="1" smtClean="0"/>
              <a:t>sitokinler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hücreleri, </a:t>
            </a:r>
            <a:r>
              <a:rPr lang="tr-TR" dirty="0" err="1" smtClean="0"/>
              <a:t>monosit</a:t>
            </a:r>
            <a:r>
              <a:rPr lang="tr-TR" dirty="0" smtClean="0"/>
              <a:t> ve </a:t>
            </a:r>
            <a:r>
              <a:rPr lang="tr-TR" dirty="0" err="1" smtClean="0"/>
              <a:t>fibroblastlardan</a:t>
            </a:r>
            <a:r>
              <a:rPr lang="tr-TR" dirty="0" smtClean="0"/>
              <a:t> PGE2’nin salınmasını arttırır. MMP gibi </a:t>
            </a:r>
            <a:r>
              <a:rPr lang="tr-TR" dirty="0" err="1" smtClean="0"/>
              <a:t>kollajen</a:t>
            </a:r>
            <a:r>
              <a:rPr lang="tr-TR" dirty="0" smtClean="0"/>
              <a:t> yıkıcı </a:t>
            </a:r>
            <a:r>
              <a:rPr lang="tr-TR" dirty="0" err="1" smtClean="0"/>
              <a:t>mediyatörlerin</a:t>
            </a:r>
            <a:r>
              <a:rPr lang="tr-TR" dirty="0" smtClean="0"/>
              <a:t> konsantrasyonu artmıştır.</a:t>
            </a:r>
          </a:p>
          <a:p>
            <a:r>
              <a:rPr lang="tr-TR" dirty="0" smtClean="0"/>
              <a:t>Yerleşik lezyonda bağ dokusunda önemli derecede yıkım söz konusudur. Ancak henüz kemik kaybı yoktur. Bu safha kronik </a:t>
            </a:r>
            <a:r>
              <a:rPr lang="tr-TR" dirty="0" err="1" smtClean="0"/>
              <a:t>gingivitis</a:t>
            </a:r>
            <a:r>
              <a:rPr lang="tr-TR" dirty="0" smtClean="0"/>
              <a:t> olarak adlandırılır.</a:t>
            </a:r>
          </a:p>
          <a:p>
            <a:r>
              <a:rPr lang="tr-TR" dirty="0" smtClean="0"/>
              <a:t>Birleşim </a:t>
            </a:r>
            <a:r>
              <a:rPr lang="tr-TR" dirty="0" err="1" smtClean="0"/>
              <a:t>epiteli</a:t>
            </a:r>
            <a:r>
              <a:rPr lang="tr-TR" dirty="0" smtClean="0"/>
              <a:t> cep </a:t>
            </a:r>
            <a:r>
              <a:rPr lang="tr-TR" dirty="0" err="1" smtClean="0"/>
              <a:t>epiteline</a:t>
            </a:r>
            <a:r>
              <a:rPr lang="tr-TR" dirty="0" smtClean="0"/>
              <a:t> dönmektedir.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İlerlemiş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evrede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sulcusun</a:t>
            </a:r>
            <a:r>
              <a:rPr lang="tr-TR" dirty="0" smtClean="0"/>
              <a:t> patolojik olarak derinleşmesi ve </a:t>
            </a:r>
            <a:r>
              <a:rPr lang="tr-TR" dirty="0" err="1" smtClean="0"/>
              <a:t>alveoler</a:t>
            </a:r>
            <a:r>
              <a:rPr lang="tr-TR" dirty="0" smtClean="0"/>
              <a:t> kemik </a:t>
            </a:r>
            <a:r>
              <a:rPr lang="tr-TR" dirty="0" err="1" smtClean="0"/>
              <a:t>rezorpsiyonu</a:t>
            </a:r>
            <a:r>
              <a:rPr lang="tr-TR" dirty="0" smtClean="0"/>
              <a:t>  söz konusudur.</a:t>
            </a:r>
          </a:p>
          <a:p>
            <a:r>
              <a:rPr lang="tr-TR" dirty="0" smtClean="0"/>
              <a:t>Lezyon alanı büyümüştür. Cep </a:t>
            </a:r>
            <a:r>
              <a:rPr lang="tr-TR" dirty="0" err="1" smtClean="0"/>
              <a:t>epitelinin</a:t>
            </a:r>
            <a:r>
              <a:rPr lang="tr-TR" dirty="0" smtClean="0"/>
              <a:t> uzantıları bağ dokusunun derinliklerine ilerler. </a:t>
            </a:r>
            <a:r>
              <a:rPr lang="tr-TR" dirty="0" err="1" smtClean="0"/>
              <a:t>Kollajen</a:t>
            </a:r>
            <a:r>
              <a:rPr lang="tr-TR" dirty="0" smtClean="0"/>
              <a:t> lif demetlerinde ileri derecede yıkım vardır.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İlerlemiş lezyon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lezyonda da plazma hücreleri hakim hücreler olmayı sürdürür.</a:t>
            </a:r>
          </a:p>
          <a:p>
            <a:r>
              <a:rPr lang="tr-TR" dirty="0" err="1" smtClean="0"/>
              <a:t>Fibroblastlar</a:t>
            </a:r>
            <a:r>
              <a:rPr lang="tr-TR" dirty="0" smtClean="0"/>
              <a:t>, </a:t>
            </a:r>
            <a:r>
              <a:rPr lang="tr-TR" dirty="0" err="1" smtClean="0"/>
              <a:t>inflamatuvar</a:t>
            </a:r>
            <a:r>
              <a:rPr lang="tr-TR" dirty="0" smtClean="0"/>
              <a:t> </a:t>
            </a:r>
            <a:r>
              <a:rPr lang="tr-TR" dirty="0" err="1" smtClean="0"/>
              <a:t>sitokinler</a:t>
            </a:r>
            <a:r>
              <a:rPr lang="tr-TR" dirty="0" smtClean="0"/>
              <a:t> olan IL-1, IL-6, TNF-alfa ve PGE2 ile uyarılınca, </a:t>
            </a:r>
            <a:r>
              <a:rPr lang="tr-TR" dirty="0" err="1" smtClean="0"/>
              <a:t>primer</a:t>
            </a:r>
            <a:r>
              <a:rPr lang="tr-TR" dirty="0" smtClean="0"/>
              <a:t> amacı </a:t>
            </a:r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matriksi</a:t>
            </a:r>
            <a:r>
              <a:rPr lang="tr-TR" dirty="0" smtClean="0"/>
              <a:t> yıkmak olan </a:t>
            </a:r>
            <a:r>
              <a:rPr lang="tr-TR" dirty="0" err="1" smtClean="0"/>
              <a:t>MMP’ler</a:t>
            </a:r>
            <a:r>
              <a:rPr lang="tr-TR" dirty="0" smtClean="0"/>
              <a:t> üretirler.</a:t>
            </a:r>
          </a:p>
          <a:p>
            <a:r>
              <a:rPr lang="tr-TR" dirty="0" err="1" smtClean="0"/>
              <a:t>Kolajen</a:t>
            </a:r>
            <a:r>
              <a:rPr lang="tr-TR" dirty="0" smtClean="0"/>
              <a:t> molekülleri daha sonra </a:t>
            </a:r>
            <a:r>
              <a:rPr lang="tr-TR" dirty="0" err="1" smtClean="0"/>
              <a:t>ekstraselüler</a:t>
            </a:r>
            <a:r>
              <a:rPr lang="tr-TR" dirty="0" smtClean="0"/>
              <a:t> alanda </a:t>
            </a:r>
            <a:r>
              <a:rPr lang="tr-TR" dirty="0" err="1" smtClean="0"/>
              <a:t>denatüre</a:t>
            </a:r>
            <a:r>
              <a:rPr lang="tr-TR" dirty="0" smtClean="0"/>
              <a:t> edilip </a:t>
            </a:r>
            <a:r>
              <a:rPr lang="tr-TR" dirty="0" err="1" smtClean="0"/>
              <a:t>fibroblastlarca</a:t>
            </a:r>
            <a:r>
              <a:rPr lang="tr-TR" dirty="0" smtClean="0"/>
              <a:t> fagosite edilecek olan küçük parçalara ayrılır.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Lezyon ilerledikçe </a:t>
            </a:r>
            <a:r>
              <a:rPr lang="tr-TR" dirty="0" err="1" smtClean="0"/>
              <a:t>alveoler</a:t>
            </a:r>
            <a:r>
              <a:rPr lang="tr-TR" dirty="0" smtClean="0"/>
              <a:t> kemik kaybı da görünür hale gelir. Ancak </a:t>
            </a:r>
            <a:r>
              <a:rPr lang="tr-TR" dirty="0" err="1" smtClean="0"/>
              <a:t>infiltre</a:t>
            </a:r>
            <a:r>
              <a:rPr lang="tr-TR" dirty="0" smtClean="0"/>
              <a:t> olmamış </a:t>
            </a:r>
            <a:r>
              <a:rPr lang="tr-TR" dirty="0" err="1" smtClean="0"/>
              <a:t>fibröz</a:t>
            </a:r>
            <a:r>
              <a:rPr lang="tr-TR" dirty="0" smtClean="0"/>
              <a:t> bant </a:t>
            </a:r>
            <a:r>
              <a:rPr lang="tr-TR" dirty="0" err="1" smtClean="0"/>
              <a:t>krestal</a:t>
            </a:r>
            <a:r>
              <a:rPr lang="tr-TR" dirty="0" smtClean="0"/>
              <a:t> kemiğin bitişiğinde kalmaya, ilerleyici lezyonu sarmaya ve çevre dokulardan ayırmaya devam eder.</a:t>
            </a:r>
          </a:p>
          <a:p>
            <a:r>
              <a:rPr lang="tr-TR" dirty="0" smtClean="0"/>
              <a:t>Altta kalan kemiğin ve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ligamentin</a:t>
            </a:r>
            <a:r>
              <a:rPr lang="tr-TR" dirty="0" smtClean="0"/>
              <a:t> </a:t>
            </a:r>
            <a:r>
              <a:rPr lang="tr-TR" dirty="0" err="1" smtClean="0"/>
              <a:t>inflame</a:t>
            </a:r>
            <a:r>
              <a:rPr lang="tr-TR" dirty="0" smtClean="0"/>
              <a:t> olmadan kalır.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Eozinofiller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Allerjik</a:t>
            </a:r>
            <a:r>
              <a:rPr lang="tr-TR" dirty="0" smtClean="0"/>
              <a:t> reaksiyonlarda rol alırlar.</a:t>
            </a:r>
          </a:p>
          <a:p>
            <a:r>
              <a:rPr lang="tr-TR" dirty="0" smtClean="0"/>
              <a:t>Ayrıca </a:t>
            </a:r>
            <a:r>
              <a:rPr lang="tr-TR" dirty="0" err="1" smtClean="0"/>
              <a:t>parazitik</a:t>
            </a:r>
            <a:r>
              <a:rPr lang="tr-TR" dirty="0" smtClean="0"/>
              <a:t> enfeksiyonlara karşı koruma sağlarlar.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Periodontitste</a:t>
            </a:r>
            <a:r>
              <a:rPr lang="tr-TR" dirty="0" smtClean="0"/>
              <a:t> B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Periodontitis</a:t>
            </a:r>
            <a:r>
              <a:rPr lang="tr-TR" dirty="0" smtClean="0"/>
              <a:t> lezyonu büyük miktarlarda B ve plazma hücreleri ile karakterizedir.</a:t>
            </a:r>
          </a:p>
          <a:p>
            <a:r>
              <a:rPr lang="tr-TR" dirty="0" smtClean="0"/>
              <a:t>B hücreleri </a:t>
            </a:r>
            <a:r>
              <a:rPr lang="tr-TR" dirty="0" err="1" smtClean="0"/>
              <a:t>spesisifik</a:t>
            </a:r>
            <a:r>
              <a:rPr lang="tr-TR" dirty="0" smtClean="0"/>
              <a:t> antijenler veya </a:t>
            </a:r>
            <a:r>
              <a:rPr lang="tr-TR" dirty="0" err="1" smtClean="0"/>
              <a:t>poliklonal</a:t>
            </a:r>
            <a:r>
              <a:rPr lang="tr-TR" dirty="0" smtClean="0"/>
              <a:t> </a:t>
            </a:r>
            <a:r>
              <a:rPr lang="tr-TR" dirty="0" err="1" smtClean="0"/>
              <a:t>aktivatörler</a:t>
            </a:r>
            <a:r>
              <a:rPr lang="tr-TR" dirty="0" smtClean="0"/>
              <a:t> tarafından aktive edilirler.</a:t>
            </a:r>
          </a:p>
          <a:p>
            <a:r>
              <a:rPr lang="tr-TR" dirty="0" smtClean="0"/>
              <a:t>P. </a:t>
            </a:r>
            <a:r>
              <a:rPr lang="tr-TR" dirty="0" err="1" smtClean="0"/>
              <a:t>gingivalis</a:t>
            </a:r>
            <a:r>
              <a:rPr lang="tr-TR" dirty="0" smtClean="0"/>
              <a:t>, A. </a:t>
            </a:r>
            <a:r>
              <a:rPr lang="tr-TR" dirty="0" err="1" smtClean="0"/>
              <a:t>Actinomycetemcomitans</a:t>
            </a:r>
            <a:r>
              <a:rPr lang="tr-TR" dirty="0" smtClean="0"/>
              <a:t> ve F. </a:t>
            </a:r>
            <a:r>
              <a:rPr lang="tr-TR" dirty="0" err="1" smtClean="0"/>
              <a:t>Nucleatum’u</a:t>
            </a:r>
            <a:r>
              <a:rPr lang="tr-TR" dirty="0" smtClean="0"/>
              <a:t> içeren gibi </a:t>
            </a:r>
            <a:r>
              <a:rPr lang="tr-TR" dirty="0" err="1" smtClean="0"/>
              <a:t>periodontopatojenlerin</a:t>
            </a:r>
            <a:r>
              <a:rPr lang="tr-TR" dirty="0" smtClean="0"/>
              <a:t> önemli derecede B hücre aktivasyon özellikleri olduğu gösterilmiştir.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zamanda duyarlı hale gelmiş B hücrelerinin bir miktar antijen-spesifik uyarılması da muhtemeldir.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dokularda üretilen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immunoglobulin</a:t>
            </a:r>
            <a:r>
              <a:rPr lang="tr-TR" dirty="0" smtClean="0"/>
              <a:t> </a:t>
            </a:r>
            <a:r>
              <a:rPr lang="tr-TR" dirty="0" err="1" smtClean="0"/>
              <a:t>IgG’dir</a:t>
            </a:r>
            <a:r>
              <a:rPr lang="tr-TR" dirty="0" smtClean="0"/>
              <a:t>, bunu </a:t>
            </a:r>
            <a:r>
              <a:rPr lang="tr-TR" dirty="0" err="1" smtClean="0"/>
              <a:t>IgM</a:t>
            </a:r>
            <a:r>
              <a:rPr lang="tr-TR" dirty="0" smtClean="0"/>
              <a:t> ve </a:t>
            </a:r>
            <a:r>
              <a:rPr lang="tr-TR" dirty="0" err="1" smtClean="0"/>
              <a:t>IgA</a:t>
            </a:r>
            <a:r>
              <a:rPr lang="tr-TR" dirty="0" smtClean="0"/>
              <a:t> takip eder.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 hücre aktivasyonu </a:t>
            </a:r>
            <a:r>
              <a:rPr lang="tr-TR" dirty="0" err="1" smtClean="0"/>
              <a:t>Ig</a:t>
            </a:r>
            <a:r>
              <a:rPr lang="tr-TR" dirty="0" smtClean="0"/>
              <a:t>/antikor üretimi yanında doku yıkımına da katkıda bulunabilecek, IL-1 ve IL-10’u da içeren birçok </a:t>
            </a:r>
            <a:r>
              <a:rPr lang="tr-TR" dirty="0" err="1" smtClean="0"/>
              <a:t>sitokinin</a:t>
            </a:r>
            <a:r>
              <a:rPr lang="tr-TR" dirty="0" smtClean="0"/>
              <a:t> yüksek miktarlarda üretimine neden olur.</a:t>
            </a:r>
          </a:p>
          <a:p>
            <a:r>
              <a:rPr lang="tr-TR" dirty="0" err="1" smtClean="0"/>
              <a:t>Makrofajlar</a:t>
            </a:r>
            <a:r>
              <a:rPr lang="tr-TR" dirty="0" smtClean="0"/>
              <a:t> ilerlemiş lezyonda dominant olmadığından ve baskılanmış hücresel </a:t>
            </a:r>
            <a:r>
              <a:rPr lang="tr-TR" dirty="0" err="1" smtClean="0"/>
              <a:t>immunite</a:t>
            </a:r>
            <a:r>
              <a:rPr lang="tr-TR" dirty="0" smtClean="0"/>
              <a:t> ilerlemiş </a:t>
            </a:r>
            <a:r>
              <a:rPr lang="tr-TR" dirty="0" err="1" smtClean="0"/>
              <a:t>periodontitisle</a:t>
            </a:r>
            <a:r>
              <a:rPr lang="tr-TR" dirty="0" smtClean="0"/>
              <a:t> ilişkili olduğu için </a:t>
            </a:r>
            <a:r>
              <a:rPr lang="tr-TR" dirty="0" err="1" smtClean="0"/>
              <a:t>periodontitisteki</a:t>
            </a:r>
            <a:r>
              <a:rPr lang="tr-TR" dirty="0" smtClean="0"/>
              <a:t> IL-1’in ana kaynağının B hücreleri olduğu düşünülebilir.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Periodontitisteki</a:t>
            </a:r>
            <a:r>
              <a:rPr lang="tr-TR" dirty="0" smtClean="0"/>
              <a:t> T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Gingivitis</a:t>
            </a:r>
            <a:r>
              <a:rPr lang="tr-TR" dirty="0" smtClean="0"/>
              <a:t> ve stabil </a:t>
            </a:r>
            <a:r>
              <a:rPr lang="tr-TR" dirty="0" err="1" smtClean="0"/>
              <a:t>periodontal</a:t>
            </a:r>
            <a:r>
              <a:rPr lang="tr-TR" dirty="0" smtClean="0"/>
              <a:t> lezyonun Th1 hücreleri ile, </a:t>
            </a:r>
            <a:r>
              <a:rPr lang="tr-TR" dirty="0" err="1" smtClean="0"/>
              <a:t>periodontitisin</a:t>
            </a:r>
            <a:r>
              <a:rPr lang="tr-TR" dirty="0" smtClean="0"/>
              <a:t> ise Th2 hücreleri uyarıldığına dair konsept üzerinde çalışmalar yapılmaktadır.</a:t>
            </a:r>
          </a:p>
          <a:p>
            <a:r>
              <a:rPr lang="tr-TR" dirty="0" err="1" smtClean="0"/>
              <a:t>Periodontitiste</a:t>
            </a:r>
            <a:r>
              <a:rPr lang="tr-TR" dirty="0" smtClean="0"/>
              <a:t> baskılanmış Th1 cevabı veya artmış Th2 cevabı gösteren çalışmalar ilgi kazanmıştır.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Th1 hücreleri geç tip </a:t>
            </a:r>
            <a:r>
              <a:rPr lang="tr-TR" dirty="0" err="1" smtClean="0"/>
              <a:t>hipersensiviteye</a:t>
            </a:r>
            <a:r>
              <a:rPr lang="tr-TR" dirty="0" smtClean="0"/>
              <a:t> aracılı eder ve </a:t>
            </a:r>
            <a:r>
              <a:rPr lang="tr-TR" dirty="0" err="1" smtClean="0"/>
              <a:t>makrofajların</a:t>
            </a:r>
            <a:r>
              <a:rPr lang="tr-TR" dirty="0" smtClean="0"/>
              <a:t> hücre içi ve dışı patojenleri öldürme yeteneğini arttırır.</a:t>
            </a:r>
          </a:p>
          <a:p>
            <a:r>
              <a:rPr lang="tr-TR" dirty="0" smtClean="0"/>
              <a:t>Th1 cevabın oluşmasında dişeti dokularında güçlü bir doğal bağışık  yanıt ile IL-12’nin üretimi kritik olabilir.</a:t>
            </a:r>
          </a:p>
          <a:p>
            <a:r>
              <a:rPr lang="tr-TR" dirty="0" smtClean="0"/>
              <a:t>Zayıf bir doğal bağışık yanıt ve düşük seviyelerde IL-12 cevabı ise Th2 cevabı ile ilişkilidir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Th1/Th2 paradigması </a:t>
            </a:r>
            <a:r>
              <a:rPr lang="tr-TR" dirty="0" err="1" smtClean="0"/>
              <a:t>periodontal</a:t>
            </a:r>
            <a:r>
              <a:rPr lang="tr-TR" dirty="0" smtClean="0"/>
              <a:t> lezyonların ilerleyici olmasını veya stabil kalması yönünde muhtemel bir mekanizma sunsa da akılda kalan önemli soru ‘bazı lezyonların Th1 bazılarınınsa Th2 karakterli olmasına neden olan nedir’ sorusudur.</a:t>
            </a:r>
          </a:p>
          <a:p>
            <a:r>
              <a:rPr lang="tr-TR" dirty="0" smtClean="0"/>
              <a:t>Cevap </a:t>
            </a:r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uyarımının</a:t>
            </a:r>
            <a:r>
              <a:rPr lang="tr-TR" dirty="0" smtClean="0"/>
              <a:t> doğası ile genetik ve çevresel yatkınlıkta yatar. Bu faktörlerin bazıları klinik olarak belirlenip değiştirilebilir.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Th1 ve Th2 ekspresyonu kontrol eden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Genetik </a:t>
            </a:r>
          </a:p>
          <a:p>
            <a:r>
              <a:rPr lang="tr-TR" dirty="0" smtClean="0"/>
              <a:t>Doğal bağışık yanıt</a:t>
            </a:r>
          </a:p>
          <a:p>
            <a:r>
              <a:rPr lang="tr-TR" dirty="0" smtClean="0"/>
              <a:t>Antijenin doğası</a:t>
            </a:r>
          </a:p>
          <a:p>
            <a:r>
              <a:rPr lang="tr-TR" dirty="0" smtClean="0"/>
              <a:t>Antijen sunucu hücrelerin doğası</a:t>
            </a:r>
          </a:p>
          <a:p>
            <a:r>
              <a:rPr lang="tr-TR" dirty="0" err="1" smtClean="0"/>
              <a:t>Hipotalamik</a:t>
            </a:r>
            <a:r>
              <a:rPr lang="tr-TR" dirty="0" smtClean="0"/>
              <a:t>-hipofiz-adrenal aksı ve sempatik sinir sistemi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Th17 hücreler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Geçen 20 yılda ilgi en çok Th1 ve Th2 hücreler üzerine odaklanmıştır ancak yakın zamanda T hücrelerinin </a:t>
            </a:r>
            <a:r>
              <a:rPr lang="tr-TR" dirty="0" err="1" smtClean="0"/>
              <a:t>selektif</a:t>
            </a:r>
            <a:r>
              <a:rPr lang="tr-TR" dirty="0" smtClean="0"/>
              <a:t> olarak IL-17 üreten Th17 diye adlandırılan üçüncü bir kolu tanımlanmıştır.</a:t>
            </a:r>
          </a:p>
          <a:p>
            <a:r>
              <a:rPr lang="tr-TR" dirty="0" smtClean="0"/>
              <a:t>IL-17; IL-6,8 ve PGE2 </a:t>
            </a:r>
            <a:r>
              <a:rPr lang="tr-TR" dirty="0" err="1" smtClean="0"/>
              <a:t>sekresyonunu</a:t>
            </a:r>
            <a:r>
              <a:rPr lang="tr-TR" dirty="0" smtClean="0"/>
              <a:t> uyarır bu yüzden </a:t>
            </a:r>
            <a:r>
              <a:rPr lang="tr-TR" dirty="0" err="1" smtClean="0"/>
              <a:t>inflamasyonu</a:t>
            </a:r>
            <a:r>
              <a:rPr lang="tr-TR" dirty="0" smtClean="0"/>
              <a:t> düzenlemekte önemli rolleri olduğu düşünülmektedir.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IL-17’ </a:t>
            </a:r>
            <a:r>
              <a:rPr lang="tr-TR" dirty="0" err="1" smtClean="0"/>
              <a:t>nin</a:t>
            </a:r>
            <a:r>
              <a:rPr lang="tr-TR" dirty="0" smtClean="0"/>
              <a:t> aynı zamanda </a:t>
            </a:r>
            <a:r>
              <a:rPr lang="tr-TR" dirty="0" err="1" smtClean="0"/>
              <a:t>osteoklast</a:t>
            </a:r>
            <a:r>
              <a:rPr lang="tr-TR" dirty="0" smtClean="0"/>
              <a:t> aktivitesin etkilediği ve kemik yıkımında aracılık ettiği de düşünülmektedir.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9792" y="4365104"/>
            <a:ext cx="5987008" cy="176105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Beni dinlediğiniz için teşekkürler…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Trombositler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Kanın en küçük elemanıdır.</a:t>
            </a:r>
          </a:p>
          <a:p>
            <a:r>
              <a:rPr lang="tr-TR" dirty="0" smtClean="0"/>
              <a:t>Esas görevi zarar gören damar duvarlarını bloke edip kanamayı önlemektir.</a:t>
            </a:r>
          </a:p>
          <a:p>
            <a:r>
              <a:rPr lang="tr-TR" dirty="0" err="1" smtClean="0"/>
              <a:t>Trombosit</a:t>
            </a:r>
            <a:r>
              <a:rPr lang="tr-TR" dirty="0" smtClean="0"/>
              <a:t> granüllerinde pıhtılaşma faktörleri, kalsiyum, </a:t>
            </a:r>
            <a:r>
              <a:rPr lang="tr-TR" dirty="0" err="1" smtClean="0"/>
              <a:t>katekolaminler</a:t>
            </a:r>
            <a:r>
              <a:rPr lang="tr-TR" dirty="0" smtClean="0"/>
              <a:t>, </a:t>
            </a:r>
            <a:r>
              <a:rPr lang="tr-TR" dirty="0" err="1" smtClean="0"/>
              <a:t>heparin</a:t>
            </a:r>
            <a:r>
              <a:rPr lang="tr-TR" dirty="0" smtClean="0"/>
              <a:t>, </a:t>
            </a:r>
            <a:r>
              <a:rPr lang="tr-TR" dirty="0" err="1" smtClean="0"/>
              <a:t>serotonin</a:t>
            </a:r>
            <a:r>
              <a:rPr lang="tr-TR" dirty="0" smtClean="0"/>
              <a:t> ve </a:t>
            </a:r>
            <a:r>
              <a:rPr lang="tr-TR" dirty="0" err="1" smtClean="0"/>
              <a:t>lizozomal</a:t>
            </a:r>
            <a:r>
              <a:rPr lang="tr-TR" dirty="0" smtClean="0"/>
              <a:t> enzimler bulunur.</a:t>
            </a:r>
          </a:p>
          <a:p>
            <a:r>
              <a:rPr lang="tr-TR" dirty="0" err="1" smtClean="0"/>
              <a:t>Hemostazda</a:t>
            </a:r>
            <a:r>
              <a:rPr lang="tr-TR" dirty="0" smtClean="0"/>
              <a:t> görevli olan </a:t>
            </a:r>
            <a:r>
              <a:rPr lang="tr-TR" dirty="0" err="1" smtClean="0"/>
              <a:t>trombositler</a:t>
            </a:r>
            <a:r>
              <a:rPr lang="tr-TR" dirty="0" smtClean="0"/>
              <a:t> enfeksiyon bölgesinde lökositlerle etkileşime girer ve </a:t>
            </a:r>
            <a:r>
              <a:rPr lang="tr-TR" dirty="0" err="1" smtClean="0"/>
              <a:t>enflamatuvar</a:t>
            </a:r>
            <a:r>
              <a:rPr lang="tr-TR" smtClean="0"/>
              <a:t> olaylarda rol oynar.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Mast</a:t>
            </a:r>
            <a:r>
              <a:rPr lang="tr-TR" dirty="0" smtClean="0"/>
              <a:t> Hücreleri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Kemik iliği kökenli tüm bağ dokularında ve mukozalarda bulunan hareketli </a:t>
            </a:r>
            <a:r>
              <a:rPr lang="tr-TR" dirty="0" err="1" smtClean="0"/>
              <a:t>immün</a:t>
            </a:r>
            <a:r>
              <a:rPr lang="tr-TR" dirty="0" smtClean="0"/>
              <a:t> hücrelerdir.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enflamasyonda</a:t>
            </a:r>
            <a:r>
              <a:rPr lang="tr-TR" dirty="0" smtClean="0"/>
              <a:t> önemli rol oynar.</a:t>
            </a:r>
          </a:p>
          <a:p>
            <a:r>
              <a:rPr lang="tr-TR" dirty="0" err="1" smtClean="0"/>
              <a:t>Lizozomal</a:t>
            </a:r>
            <a:r>
              <a:rPr lang="tr-TR" dirty="0" smtClean="0"/>
              <a:t> granüllerinde </a:t>
            </a:r>
            <a:r>
              <a:rPr lang="tr-TR" dirty="0" err="1" smtClean="0"/>
              <a:t>histamin</a:t>
            </a:r>
            <a:r>
              <a:rPr lang="tr-TR" dirty="0" smtClean="0"/>
              <a:t>, </a:t>
            </a:r>
            <a:r>
              <a:rPr lang="tr-TR" dirty="0" err="1" smtClean="0"/>
              <a:t>serotonin</a:t>
            </a:r>
            <a:r>
              <a:rPr lang="tr-TR" dirty="0" smtClean="0"/>
              <a:t>, </a:t>
            </a:r>
            <a:r>
              <a:rPr lang="tr-TR" dirty="0" err="1" smtClean="0"/>
              <a:t>heparin</a:t>
            </a:r>
            <a:r>
              <a:rPr lang="tr-TR" dirty="0" smtClean="0"/>
              <a:t>, </a:t>
            </a:r>
            <a:r>
              <a:rPr lang="tr-TR" dirty="0" err="1" smtClean="0"/>
              <a:t>katepsin</a:t>
            </a:r>
            <a:r>
              <a:rPr lang="tr-TR" dirty="0" smtClean="0"/>
              <a:t> G, asit </a:t>
            </a:r>
            <a:r>
              <a:rPr lang="tr-TR" dirty="0" err="1" smtClean="0"/>
              <a:t>hidrolaz</a:t>
            </a:r>
            <a:r>
              <a:rPr lang="tr-TR" dirty="0" smtClean="0"/>
              <a:t> ve çeşitli </a:t>
            </a:r>
            <a:r>
              <a:rPr lang="tr-TR" dirty="0" err="1" smtClean="0"/>
              <a:t>sitokinler</a:t>
            </a:r>
            <a:r>
              <a:rPr lang="tr-TR" dirty="0" smtClean="0"/>
              <a:t> bulunur.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793</TotalTime>
  <Words>2851</Words>
  <Application>Microsoft Office PowerPoint</Application>
  <PresentationFormat>Ekran Gösterisi (4:3)</PresentationFormat>
  <Paragraphs>257</Paragraphs>
  <Slides>79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79</vt:i4>
      </vt:variant>
    </vt:vector>
  </HeadingPairs>
  <TitlesOfParts>
    <vt:vector size="80" baseType="lpstr">
      <vt:lpstr>Zengin</vt:lpstr>
      <vt:lpstr>PERİODONTAL HASTALIK PATOGENEZİ</vt:lpstr>
      <vt:lpstr>Slayt 2</vt:lpstr>
      <vt:lpstr>POLİMORF NÜVELİ LÖKOSİTLER</vt:lpstr>
      <vt:lpstr>Nötrofiller </vt:lpstr>
      <vt:lpstr>Slayt 5</vt:lpstr>
      <vt:lpstr>Bazofiller </vt:lpstr>
      <vt:lpstr>Eozinofiller </vt:lpstr>
      <vt:lpstr>Trombositler</vt:lpstr>
      <vt:lpstr>Mast Hücreleri</vt:lpstr>
      <vt:lpstr>Slayt 10</vt:lpstr>
      <vt:lpstr>Monosit/Makrofajlar</vt:lpstr>
      <vt:lpstr>Slayt 12</vt:lpstr>
      <vt:lpstr>Periferal Dentrik Hücreler</vt:lpstr>
      <vt:lpstr>Lenfositler </vt:lpstr>
      <vt:lpstr>T hücreleri </vt:lpstr>
      <vt:lpstr>Slayt 16</vt:lpstr>
      <vt:lpstr>B hücreleri</vt:lpstr>
      <vt:lpstr>Slayt 18</vt:lpstr>
      <vt:lpstr>İmmünglobulinler </vt:lpstr>
      <vt:lpstr>Slayt 20</vt:lpstr>
      <vt:lpstr>Slayt 21</vt:lpstr>
      <vt:lpstr>Natural Killer hücreleri</vt:lpstr>
      <vt:lpstr>NK hücreleri</vt:lpstr>
      <vt:lpstr>CD Antijenleri</vt:lpstr>
      <vt:lpstr>Büyük Doku Uygunluk Kompleksi (MHC Kompleksi)</vt:lpstr>
      <vt:lpstr>Adezyon molekülleri </vt:lpstr>
      <vt:lpstr>Slayt 27</vt:lpstr>
      <vt:lpstr>Slayt 28</vt:lpstr>
      <vt:lpstr>Enflamasyonun Kimyasal Mediatörleri</vt:lpstr>
      <vt:lpstr>Araşidonik asit metabolitleri</vt:lpstr>
      <vt:lpstr>Slayt 31</vt:lpstr>
      <vt:lpstr>Trombosit aktive edici faktör (PAF)</vt:lpstr>
      <vt:lpstr>Trombosit aktive edici faktör (PAF)</vt:lpstr>
      <vt:lpstr>Akut faz proteinleri</vt:lpstr>
      <vt:lpstr>Slayt 35</vt:lpstr>
      <vt:lpstr>Matris metalloproteinazlar</vt:lpstr>
      <vt:lpstr>MMP</vt:lpstr>
      <vt:lpstr>Slayt 38</vt:lpstr>
      <vt:lpstr>Sitokinler</vt:lpstr>
      <vt:lpstr>Slayt 40</vt:lpstr>
      <vt:lpstr>Proenflamatuvar sitokinler</vt:lpstr>
      <vt:lpstr>IL-1</vt:lpstr>
      <vt:lpstr>IL-1</vt:lpstr>
      <vt:lpstr>Tümör nekroze edici faktör-α </vt:lpstr>
      <vt:lpstr>IL-6</vt:lpstr>
      <vt:lpstr>IL-8</vt:lpstr>
      <vt:lpstr>İnterferon-γ</vt:lpstr>
      <vt:lpstr>İnterferon-γ</vt:lpstr>
      <vt:lpstr>Transforme edici büyüme faktörü beta</vt:lpstr>
      <vt:lpstr>Periodontal hastalıkların histopatolojisi</vt:lpstr>
      <vt:lpstr>Periodontal hastalık patogenezi</vt:lpstr>
      <vt:lpstr>Slayt 52</vt:lpstr>
      <vt:lpstr>Slayt 53</vt:lpstr>
      <vt:lpstr>Slayt 54</vt:lpstr>
      <vt:lpstr>Gingivitisin oluşması</vt:lpstr>
      <vt:lpstr>Başlangıç lezyonu </vt:lpstr>
      <vt:lpstr>Başlangıç lezyonu</vt:lpstr>
      <vt:lpstr>Başlangıç lezyonu</vt:lpstr>
      <vt:lpstr>Başlangıç lezyonu</vt:lpstr>
      <vt:lpstr>Erken lezyon</vt:lpstr>
      <vt:lpstr>Erken lezyon</vt:lpstr>
      <vt:lpstr>Erken lezyon</vt:lpstr>
      <vt:lpstr>Erken lezyon</vt:lpstr>
      <vt:lpstr>Yerleşmiş lezyon </vt:lpstr>
      <vt:lpstr>Yerleşmiş lezyon </vt:lpstr>
      <vt:lpstr>Yerleşmiş lezyon </vt:lpstr>
      <vt:lpstr>İlerlemiş lezyon</vt:lpstr>
      <vt:lpstr>İlerlemiş lezyon</vt:lpstr>
      <vt:lpstr>Slayt 69</vt:lpstr>
      <vt:lpstr>Periodontitste B hücreleri</vt:lpstr>
      <vt:lpstr>Slayt 71</vt:lpstr>
      <vt:lpstr>Slayt 72</vt:lpstr>
      <vt:lpstr>Periodontitisteki T hücreleri</vt:lpstr>
      <vt:lpstr>Slayt 74</vt:lpstr>
      <vt:lpstr>Slayt 75</vt:lpstr>
      <vt:lpstr>Th1 ve Th2 ekspresyonu kontrol eden faktörler</vt:lpstr>
      <vt:lpstr>Th17 hücreler</vt:lpstr>
      <vt:lpstr>Slayt 78</vt:lpstr>
      <vt:lpstr>Slayt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PERİODONTAL HASTALIK PATOGENEZİ</dc:title>
  <dc:creator>Batuhan</dc:creator>
  <cp:lastModifiedBy>UltraXP User</cp:lastModifiedBy>
  <cp:revision>68</cp:revision>
  <dcterms:created xsi:type="dcterms:W3CDTF">2017-12-11T05:27:20Z</dcterms:created>
  <dcterms:modified xsi:type="dcterms:W3CDTF">2018-10-22T13:18:45Z</dcterms:modified>
</cp:coreProperties>
</file>